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65" r:id="rId4"/>
    <p:sldId id="271" r:id="rId5"/>
    <p:sldId id="275" r:id="rId6"/>
    <p:sldId id="276" r:id="rId7"/>
    <p:sldId id="258" r:id="rId8"/>
    <p:sldId id="259" r:id="rId9"/>
    <p:sldId id="260" r:id="rId10"/>
    <p:sldId id="274" r:id="rId11"/>
    <p:sldId id="261" r:id="rId12"/>
    <p:sldId id="272" r:id="rId13"/>
    <p:sldId id="273" r:id="rId14"/>
    <p:sldId id="263" r:id="rId15"/>
    <p:sldId id="268" r:id="rId16"/>
    <p:sldId id="267" r:id="rId17"/>
    <p:sldId id="269" r:id="rId18"/>
    <p:sldId id="277" r:id="rId19"/>
    <p:sldId id="264"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Barlow" panose="020B0604020202020204" charset="0"/>
      <p:regular r:id="rId26"/>
      <p:bold r:id="rId27"/>
      <p:italic r:id="rId28"/>
      <p:boldItalic r:id="rId29"/>
    </p:embeddedFont>
    <p:embeddedFont>
      <p:font typeface="Barlow Bold" panose="020B0604020202020204" charset="0"/>
      <p:regular r:id="rId30"/>
      <p:bold r:id="rId31"/>
    </p:embeddedFont>
    <p:embeddedFont>
      <p:font typeface="Barlow Semi-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33C5D19-C402-4487-A518-0E12694A6A8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B8B73C4-9CB7-4CE5-B10C-44B929DA4F92}">
      <dgm:prSet custT="1"/>
      <dgm:spPr/>
      <dgm:t>
        <a:bodyPr/>
        <a:lstStyle/>
        <a:p>
          <a:r>
            <a:rPr lang="en-US" sz="2800" dirty="0"/>
            <a:t>To encourage users to provide their consent and approval to retrieve financial information in the FAFSA form</a:t>
          </a:r>
        </a:p>
      </dgm:t>
    </dgm:pt>
    <dgm:pt modelId="{AE7AE2C4-A907-4FE4-B5F3-BF78D6A4952F}" type="parTrans" cxnId="{91EE6237-C549-4B7C-90F8-31C6149D8B4D}">
      <dgm:prSet/>
      <dgm:spPr/>
      <dgm:t>
        <a:bodyPr/>
        <a:lstStyle/>
        <a:p>
          <a:endParaRPr lang="en-US"/>
        </a:p>
      </dgm:t>
    </dgm:pt>
    <dgm:pt modelId="{41EAD1AD-D0F4-40C1-BC59-159362AA41A3}" type="sibTrans" cxnId="{91EE6237-C549-4B7C-90F8-31C6149D8B4D}">
      <dgm:prSet/>
      <dgm:spPr/>
      <dgm:t>
        <a:bodyPr/>
        <a:lstStyle/>
        <a:p>
          <a:endParaRPr lang="en-US"/>
        </a:p>
      </dgm:t>
    </dgm:pt>
    <dgm:pt modelId="{927AE98E-1C12-481B-BED1-BA25E46218B8}">
      <dgm:prSet custT="1"/>
      <dgm:spPr/>
      <dgm:t>
        <a:bodyPr/>
        <a:lstStyle/>
        <a:p>
          <a:r>
            <a:rPr lang="en-US" sz="2800" dirty="0"/>
            <a:t>To encourage dependent students to correctly answer the direct unsubsidized loan only question -    if form is answered “yes”, parent info is not requested, thus slowing down the overall process.  </a:t>
          </a:r>
        </a:p>
      </dgm:t>
    </dgm:pt>
    <dgm:pt modelId="{09C61DBD-491A-4CF7-8538-3EC681744C1D}" type="parTrans" cxnId="{E67DE22C-0DA1-4836-A7A9-6C89AC6C0994}">
      <dgm:prSet/>
      <dgm:spPr/>
      <dgm:t>
        <a:bodyPr/>
        <a:lstStyle/>
        <a:p>
          <a:endParaRPr lang="en-US"/>
        </a:p>
      </dgm:t>
    </dgm:pt>
    <dgm:pt modelId="{B0AA62E9-5F3A-461D-BC39-1568E64BB800}" type="sibTrans" cxnId="{E67DE22C-0DA1-4836-A7A9-6C89AC6C0994}">
      <dgm:prSet/>
      <dgm:spPr/>
      <dgm:t>
        <a:bodyPr/>
        <a:lstStyle/>
        <a:p>
          <a:endParaRPr lang="en-US"/>
        </a:p>
      </dgm:t>
    </dgm:pt>
    <dgm:pt modelId="{F626A04D-43E0-4DA4-9C69-0B2EC15F09EA}">
      <dgm:prSet custT="1"/>
      <dgm:spPr/>
      <dgm:t>
        <a:bodyPr/>
        <a:lstStyle/>
        <a:p>
          <a:r>
            <a:rPr lang="en-US" sz="2800" dirty="0"/>
            <a:t>To better facilitate the contributor invitation process</a:t>
          </a:r>
        </a:p>
      </dgm:t>
    </dgm:pt>
    <dgm:pt modelId="{7DEBEB82-5AC9-4537-B02D-F709E45B556C}" type="parTrans" cxnId="{C49A601E-D559-43AC-9661-B226F85EF038}">
      <dgm:prSet/>
      <dgm:spPr/>
      <dgm:t>
        <a:bodyPr/>
        <a:lstStyle/>
        <a:p>
          <a:endParaRPr lang="en-US"/>
        </a:p>
      </dgm:t>
    </dgm:pt>
    <dgm:pt modelId="{E2D3E9DD-0FAD-4135-837B-052CA27AE5DF}" type="sibTrans" cxnId="{C49A601E-D559-43AC-9661-B226F85EF038}">
      <dgm:prSet/>
      <dgm:spPr/>
      <dgm:t>
        <a:bodyPr/>
        <a:lstStyle/>
        <a:p>
          <a:endParaRPr lang="en-US"/>
        </a:p>
      </dgm:t>
    </dgm:pt>
    <dgm:pt modelId="{0533E253-A097-4102-BAF3-A1416E6821FF}">
      <dgm:prSet custT="1"/>
      <dgm:spPr/>
      <dgm:t>
        <a:bodyPr/>
        <a:lstStyle/>
        <a:p>
          <a:r>
            <a:rPr lang="en-US" sz="2800" dirty="0"/>
            <a:t>To improve the signature process for all users </a:t>
          </a:r>
        </a:p>
      </dgm:t>
    </dgm:pt>
    <dgm:pt modelId="{2F750BE1-0143-4DBF-9E92-8EA0FDDC5502}" type="parTrans" cxnId="{F3D5B345-6AF0-4CAE-8531-46ABD938DF9A}">
      <dgm:prSet/>
      <dgm:spPr/>
      <dgm:t>
        <a:bodyPr/>
        <a:lstStyle/>
        <a:p>
          <a:endParaRPr lang="en-US"/>
        </a:p>
      </dgm:t>
    </dgm:pt>
    <dgm:pt modelId="{D0F293B6-5C3D-45A0-AED7-1725753F6EB2}" type="sibTrans" cxnId="{F3D5B345-6AF0-4CAE-8531-46ABD938DF9A}">
      <dgm:prSet/>
      <dgm:spPr/>
      <dgm:t>
        <a:bodyPr/>
        <a:lstStyle/>
        <a:p>
          <a:endParaRPr lang="en-US"/>
        </a:p>
      </dgm:t>
    </dgm:pt>
    <dgm:pt modelId="{B29CA3DE-331B-4286-9B87-A1146C84F63D}">
      <dgm:prSet custT="1"/>
      <dgm:spPr/>
      <dgm:t>
        <a:bodyPr/>
        <a:lstStyle/>
        <a:p>
          <a:r>
            <a:rPr lang="en-US" sz="2800" dirty="0"/>
            <a:t>This is directly from DOE- </a:t>
          </a:r>
        </a:p>
      </dgm:t>
    </dgm:pt>
    <dgm:pt modelId="{F91B3F97-2CD7-43A7-BA99-1BF34061DB7C}" type="parTrans" cxnId="{7CB9D519-36CE-40FF-B4EA-37EC2267742C}">
      <dgm:prSet/>
      <dgm:spPr/>
      <dgm:t>
        <a:bodyPr/>
        <a:lstStyle/>
        <a:p>
          <a:endParaRPr lang="en-US"/>
        </a:p>
      </dgm:t>
    </dgm:pt>
    <dgm:pt modelId="{E95ADD53-20C5-47C9-A3A1-00029986B195}" type="sibTrans" cxnId="{7CB9D519-36CE-40FF-B4EA-37EC2267742C}">
      <dgm:prSet/>
      <dgm:spPr/>
      <dgm:t>
        <a:bodyPr/>
        <a:lstStyle/>
        <a:p>
          <a:endParaRPr lang="en-US"/>
        </a:p>
      </dgm:t>
    </dgm:pt>
    <dgm:pt modelId="{37E08E9E-1607-4FD2-A16A-B4B2167C3CD1}" type="pres">
      <dgm:prSet presAssocID="{733C5D19-C402-4487-A518-0E12694A6A81}" presName="root" presStyleCnt="0">
        <dgm:presLayoutVars>
          <dgm:dir/>
          <dgm:resizeHandles val="exact"/>
        </dgm:presLayoutVars>
      </dgm:prSet>
      <dgm:spPr/>
      <dgm:t>
        <a:bodyPr/>
        <a:lstStyle/>
        <a:p>
          <a:endParaRPr lang="en-US"/>
        </a:p>
      </dgm:t>
    </dgm:pt>
    <dgm:pt modelId="{FC1A6385-A782-4421-BF03-B7BED22D4E2B}" type="pres">
      <dgm:prSet presAssocID="{CB8B73C4-9CB7-4CE5-B10C-44B929DA4F92}" presName="compNode" presStyleCnt="0"/>
      <dgm:spPr/>
    </dgm:pt>
    <dgm:pt modelId="{9ADD6455-5126-4A07-B199-77336D3507A9}" type="pres">
      <dgm:prSet presAssocID="{CB8B73C4-9CB7-4CE5-B10C-44B929DA4F92}" presName="bgRect" presStyleLbl="bgShp" presStyleIdx="0" presStyleCnt="5" custLinFactNeighborX="550" custLinFactNeighborY="7228"/>
      <dgm:spPr/>
    </dgm:pt>
    <dgm:pt modelId="{4BDA1F2B-0F69-44C3-BD2A-8A9F3EDCADAF}" type="pres">
      <dgm:prSet presAssocID="{CB8B73C4-9CB7-4CE5-B10C-44B929DA4F92}"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ollar"/>
        </a:ext>
      </dgm:extLst>
    </dgm:pt>
    <dgm:pt modelId="{1197F2F5-7A98-42E6-AE3C-F1F52D029D88}" type="pres">
      <dgm:prSet presAssocID="{CB8B73C4-9CB7-4CE5-B10C-44B929DA4F92}" presName="spaceRect" presStyleCnt="0"/>
      <dgm:spPr/>
    </dgm:pt>
    <dgm:pt modelId="{FC2B8692-47DB-4FB7-98BD-2D17E73B20E7}" type="pres">
      <dgm:prSet presAssocID="{CB8B73C4-9CB7-4CE5-B10C-44B929DA4F92}" presName="parTx" presStyleLbl="revTx" presStyleIdx="0" presStyleCnt="5">
        <dgm:presLayoutVars>
          <dgm:chMax val="0"/>
          <dgm:chPref val="0"/>
        </dgm:presLayoutVars>
      </dgm:prSet>
      <dgm:spPr/>
      <dgm:t>
        <a:bodyPr/>
        <a:lstStyle/>
        <a:p>
          <a:endParaRPr lang="en-US"/>
        </a:p>
      </dgm:t>
    </dgm:pt>
    <dgm:pt modelId="{CE88858A-E843-42A5-8FAC-9F3796181A30}" type="pres">
      <dgm:prSet presAssocID="{41EAD1AD-D0F4-40C1-BC59-159362AA41A3}" presName="sibTrans" presStyleCnt="0"/>
      <dgm:spPr/>
    </dgm:pt>
    <dgm:pt modelId="{9D1B2375-00E4-4CC6-A9C0-317146909276}" type="pres">
      <dgm:prSet presAssocID="{927AE98E-1C12-481B-BED1-BA25E46218B8}" presName="compNode" presStyleCnt="0"/>
      <dgm:spPr/>
    </dgm:pt>
    <dgm:pt modelId="{88876B0F-7C87-4142-B692-7175461C794A}" type="pres">
      <dgm:prSet presAssocID="{927AE98E-1C12-481B-BED1-BA25E46218B8}" presName="bgRect" presStyleLbl="bgShp" presStyleIdx="1" presStyleCnt="5"/>
      <dgm:spPr/>
    </dgm:pt>
    <dgm:pt modelId="{7607B1C9-E239-4726-BEF0-38063361EC52}" type="pres">
      <dgm:prSet presAssocID="{927AE98E-1C12-481B-BED1-BA25E46218B8}"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CFEBE466-84A2-4DD0-88E7-71ACEA03904D}" type="pres">
      <dgm:prSet presAssocID="{927AE98E-1C12-481B-BED1-BA25E46218B8}" presName="spaceRect" presStyleCnt="0"/>
      <dgm:spPr/>
    </dgm:pt>
    <dgm:pt modelId="{8BB43C28-AD38-4151-A170-FA19CBB41F11}" type="pres">
      <dgm:prSet presAssocID="{927AE98E-1C12-481B-BED1-BA25E46218B8}" presName="parTx" presStyleLbl="revTx" presStyleIdx="1" presStyleCnt="5">
        <dgm:presLayoutVars>
          <dgm:chMax val="0"/>
          <dgm:chPref val="0"/>
        </dgm:presLayoutVars>
      </dgm:prSet>
      <dgm:spPr/>
      <dgm:t>
        <a:bodyPr/>
        <a:lstStyle/>
        <a:p>
          <a:endParaRPr lang="en-US"/>
        </a:p>
      </dgm:t>
    </dgm:pt>
    <dgm:pt modelId="{36D5741D-FC91-41D7-ADA5-4F1853844ED5}" type="pres">
      <dgm:prSet presAssocID="{B0AA62E9-5F3A-461D-BC39-1568E64BB800}" presName="sibTrans" presStyleCnt="0"/>
      <dgm:spPr/>
    </dgm:pt>
    <dgm:pt modelId="{273F7268-253F-4FEB-8929-17F7FB3362AA}" type="pres">
      <dgm:prSet presAssocID="{F626A04D-43E0-4DA4-9C69-0B2EC15F09EA}" presName="compNode" presStyleCnt="0"/>
      <dgm:spPr/>
    </dgm:pt>
    <dgm:pt modelId="{B0AEEE3D-9859-4B9C-B068-72A9303D4D2A}" type="pres">
      <dgm:prSet presAssocID="{F626A04D-43E0-4DA4-9C69-0B2EC15F09EA}" presName="bgRect" presStyleLbl="bgShp" presStyleIdx="2" presStyleCnt="5"/>
      <dgm:spPr/>
    </dgm:pt>
    <dgm:pt modelId="{6F57CE57-49A1-400F-96C4-019908CA6924}" type="pres">
      <dgm:prSet presAssocID="{F626A04D-43E0-4DA4-9C69-0B2EC15F09EA}"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6F77C56A-14EA-443C-B9BD-1E1B31256C71}" type="pres">
      <dgm:prSet presAssocID="{F626A04D-43E0-4DA4-9C69-0B2EC15F09EA}" presName="spaceRect" presStyleCnt="0"/>
      <dgm:spPr/>
    </dgm:pt>
    <dgm:pt modelId="{005C6F5F-815D-4CE0-9FC8-F22ED382545C}" type="pres">
      <dgm:prSet presAssocID="{F626A04D-43E0-4DA4-9C69-0B2EC15F09EA}" presName="parTx" presStyleLbl="revTx" presStyleIdx="2" presStyleCnt="5">
        <dgm:presLayoutVars>
          <dgm:chMax val="0"/>
          <dgm:chPref val="0"/>
        </dgm:presLayoutVars>
      </dgm:prSet>
      <dgm:spPr/>
      <dgm:t>
        <a:bodyPr/>
        <a:lstStyle/>
        <a:p>
          <a:endParaRPr lang="en-US"/>
        </a:p>
      </dgm:t>
    </dgm:pt>
    <dgm:pt modelId="{B9014C04-F5F2-44DF-8E3F-6FEA1B7358EA}" type="pres">
      <dgm:prSet presAssocID="{E2D3E9DD-0FAD-4135-837B-052CA27AE5DF}" presName="sibTrans" presStyleCnt="0"/>
      <dgm:spPr/>
    </dgm:pt>
    <dgm:pt modelId="{CFC681E2-7ECB-43E3-B9FD-6E8A194CCB02}" type="pres">
      <dgm:prSet presAssocID="{0533E253-A097-4102-BAF3-A1416E6821FF}" presName="compNode" presStyleCnt="0"/>
      <dgm:spPr/>
    </dgm:pt>
    <dgm:pt modelId="{F7F24D22-7995-40E7-841D-363D6DFA1C8A}" type="pres">
      <dgm:prSet presAssocID="{0533E253-A097-4102-BAF3-A1416E6821FF}" presName="bgRect" presStyleLbl="bgShp" presStyleIdx="3" presStyleCnt="5"/>
      <dgm:spPr/>
    </dgm:pt>
    <dgm:pt modelId="{BDD93411-9BA0-4352-ADE0-651324405797}" type="pres">
      <dgm:prSet presAssocID="{0533E253-A097-4102-BAF3-A1416E6821FF}"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heck List"/>
        </a:ext>
      </dgm:extLst>
    </dgm:pt>
    <dgm:pt modelId="{47795255-3F42-45EC-9136-975F0AB910D8}" type="pres">
      <dgm:prSet presAssocID="{0533E253-A097-4102-BAF3-A1416E6821FF}" presName="spaceRect" presStyleCnt="0"/>
      <dgm:spPr/>
    </dgm:pt>
    <dgm:pt modelId="{64FE53B7-AFD1-46E9-831C-21DB2E6F2366}" type="pres">
      <dgm:prSet presAssocID="{0533E253-A097-4102-BAF3-A1416E6821FF}" presName="parTx" presStyleLbl="revTx" presStyleIdx="3" presStyleCnt="5">
        <dgm:presLayoutVars>
          <dgm:chMax val="0"/>
          <dgm:chPref val="0"/>
        </dgm:presLayoutVars>
      </dgm:prSet>
      <dgm:spPr/>
      <dgm:t>
        <a:bodyPr/>
        <a:lstStyle/>
        <a:p>
          <a:endParaRPr lang="en-US"/>
        </a:p>
      </dgm:t>
    </dgm:pt>
    <dgm:pt modelId="{216D3544-9877-4BE3-95BE-F97773426E9F}" type="pres">
      <dgm:prSet presAssocID="{D0F293B6-5C3D-45A0-AED7-1725753F6EB2}" presName="sibTrans" presStyleCnt="0"/>
      <dgm:spPr/>
    </dgm:pt>
    <dgm:pt modelId="{C7B36AF6-C05E-43CE-9D85-D2DE53CF74DD}" type="pres">
      <dgm:prSet presAssocID="{B29CA3DE-331B-4286-9B87-A1146C84F63D}" presName="compNode" presStyleCnt="0"/>
      <dgm:spPr/>
    </dgm:pt>
    <dgm:pt modelId="{CEC7A91E-5803-4F32-8E33-A799221A8D5F}" type="pres">
      <dgm:prSet presAssocID="{B29CA3DE-331B-4286-9B87-A1146C84F63D}" presName="bgRect" presStyleLbl="bgShp" presStyleIdx="4" presStyleCnt="5"/>
      <dgm:spPr/>
    </dgm:pt>
    <dgm:pt modelId="{874259DB-2066-4A04-88A1-C938040E3EC3}" type="pres">
      <dgm:prSet presAssocID="{B29CA3DE-331B-4286-9B87-A1146C84F63D}"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Deer"/>
        </a:ext>
      </dgm:extLst>
    </dgm:pt>
    <dgm:pt modelId="{71CA6D09-1330-4112-A16C-E455AA1AC4F6}" type="pres">
      <dgm:prSet presAssocID="{B29CA3DE-331B-4286-9B87-A1146C84F63D}" presName="spaceRect" presStyleCnt="0"/>
      <dgm:spPr/>
    </dgm:pt>
    <dgm:pt modelId="{FD182766-FD5F-49B5-850A-683253373471}" type="pres">
      <dgm:prSet presAssocID="{B29CA3DE-331B-4286-9B87-A1146C84F63D}" presName="parTx" presStyleLbl="revTx" presStyleIdx="4" presStyleCnt="5">
        <dgm:presLayoutVars>
          <dgm:chMax val="0"/>
          <dgm:chPref val="0"/>
        </dgm:presLayoutVars>
      </dgm:prSet>
      <dgm:spPr/>
      <dgm:t>
        <a:bodyPr/>
        <a:lstStyle/>
        <a:p>
          <a:endParaRPr lang="en-US"/>
        </a:p>
      </dgm:t>
    </dgm:pt>
  </dgm:ptLst>
  <dgm:cxnLst>
    <dgm:cxn modelId="{785A3315-D032-492C-9CEB-5CF810C2EEB1}" type="presOf" srcId="{CB8B73C4-9CB7-4CE5-B10C-44B929DA4F92}" destId="{FC2B8692-47DB-4FB7-98BD-2D17E73B20E7}" srcOrd="0" destOrd="0" presId="urn:microsoft.com/office/officeart/2018/2/layout/IconVerticalSolidList"/>
    <dgm:cxn modelId="{607EE87D-0427-4ADA-86B5-11D86BDE5510}" type="presOf" srcId="{927AE98E-1C12-481B-BED1-BA25E46218B8}" destId="{8BB43C28-AD38-4151-A170-FA19CBB41F11}" srcOrd="0" destOrd="0" presId="urn:microsoft.com/office/officeart/2018/2/layout/IconVerticalSolidList"/>
    <dgm:cxn modelId="{C49A601E-D559-43AC-9661-B226F85EF038}" srcId="{733C5D19-C402-4487-A518-0E12694A6A81}" destId="{F626A04D-43E0-4DA4-9C69-0B2EC15F09EA}" srcOrd="2" destOrd="0" parTransId="{7DEBEB82-5AC9-4537-B02D-F709E45B556C}" sibTransId="{E2D3E9DD-0FAD-4135-837B-052CA27AE5DF}"/>
    <dgm:cxn modelId="{CF52B6B9-03ED-4DB3-8531-70394990AA7F}" type="presOf" srcId="{B29CA3DE-331B-4286-9B87-A1146C84F63D}" destId="{FD182766-FD5F-49B5-850A-683253373471}" srcOrd="0" destOrd="0" presId="urn:microsoft.com/office/officeart/2018/2/layout/IconVerticalSolidList"/>
    <dgm:cxn modelId="{7CB9D519-36CE-40FF-B4EA-37EC2267742C}" srcId="{733C5D19-C402-4487-A518-0E12694A6A81}" destId="{B29CA3DE-331B-4286-9B87-A1146C84F63D}" srcOrd="4" destOrd="0" parTransId="{F91B3F97-2CD7-43A7-BA99-1BF34061DB7C}" sibTransId="{E95ADD53-20C5-47C9-A3A1-00029986B195}"/>
    <dgm:cxn modelId="{6165ADA4-096C-4BE5-987D-48B3CFF600F2}" type="presOf" srcId="{F626A04D-43E0-4DA4-9C69-0B2EC15F09EA}" destId="{005C6F5F-815D-4CE0-9FC8-F22ED382545C}" srcOrd="0" destOrd="0" presId="urn:microsoft.com/office/officeart/2018/2/layout/IconVerticalSolidList"/>
    <dgm:cxn modelId="{940695E4-0D39-4AF1-8E97-8CFEF4B324F6}" type="presOf" srcId="{733C5D19-C402-4487-A518-0E12694A6A81}" destId="{37E08E9E-1607-4FD2-A16A-B4B2167C3CD1}" srcOrd="0" destOrd="0" presId="urn:microsoft.com/office/officeart/2018/2/layout/IconVerticalSolidList"/>
    <dgm:cxn modelId="{91EE6237-C549-4B7C-90F8-31C6149D8B4D}" srcId="{733C5D19-C402-4487-A518-0E12694A6A81}" destId="{CB8B73C4-9CB7-4CE5-B10C-44B929DA4F92}" srcOrd="0" destOrd="0" parTransId="{AE7AE2C4-A907-4FE4-B5F3-BF78D6A4952F}" sibTransId="{41EAD1AD-D0F4-40C1-BC59-159362AA41A3}"/>
    <dgm:cxn modelId="{E67DE22C-0DA1-4836-A7A9-6C89AC6C0994}" srcId="{733C5D19-C402-4487-A518-0E12694A6A81}" destId="{927AE98E-1C12-481B-BED1-BA25E46218B8}" srcOrd="1" destOrd="0" parTransId="{09C61DBD-491A-4CF7-8538-3EC681744C1D}" sibTransId="{B0AA62E9-5F3A-461D-BC39-1568E64BB800}"/>
    <dgm:cxn modelId="{F3D5B345-6AF0-4CAE-8531-46ABD938DF9A}" srcId="{733C5D19-C402-4487-A518-0E12694A6A81}" destId="{0533E253-A097-4102-BAF3-A1416E6821FF}" srcOrd="3" destOrd="0" parTransId="{2F750BE1-0143-4DBF-9E92-8EA0FDDC5502}" sibTransId="{D0F293B6-5C3D-45A0-AED7-1725753F6EB2}"/>
    <dgm:cxn modelId="{A638DD07-A578-4C81-BB9D-53F167DDC944}" type="presOf" srcId="{0533E253-A097-4102-BAF3-A1416E6821FF}" destId="{64FE53B7-AFD1-46E9-831C-21DB2E6F2366}" srcOrd="0" destOrd="0" presId="urn:microsoft.com/office/officeart/2018/2/layout/IconVerticalSolidList"/>
    <dgm:cxn modelId="{D2558D5A-E9FF-482B-B5ED-3D57EB8C02B6}" type="presParOf" srcId="{37E08E9E-1607-4FD2-A16A-B4B2167C3CD1}" destId="{FC1A6385-A782-4421-BF03-B7BED22D4E2B}" srcOrd="0" destOrd="0" presId="urn:microsoft.com/office/officeart/2018/2/layout/IconVerticalSolidList"/>
    <dgm:cxn modelId="{980AEF2C-B5D7-4590-B29A-8B1ED21C2208}" type="presParOf" srcId="{FC1A6385-A782-4421-BF03-B7BED22D4E2B}" destId="{9ADD6455-5126-4A07-B199-77336D3507A9}" srcOrd="0" destOrd="0" presId="urn:microsoft.com/office/officeart/2018/2/layout/IconVerticalSolidList"/>
    <dgm:cxn modelId="{25053220-FABD-4676-AC0D-52329B5A2346}" type="presParOf" srcId="{FC1A6385-A782-4421-BF03-B7BED22D4E2B}" destId="{4BDA1F2B-0F69-44C3-BD2A-8A9F3EDCADAF}" srcOrd="1" destOrd="0" presId="urn:microsoft.com/office/officeart/2018/2/layout/IconVerticalSolidList"/>
    <dgm:cxn modelId="{34198500-EEBD-49E3-8A5C-006163C65173}" type="presParOf" srcId="{FC1A6385-A782-4421-BF03-B7BED22D4E2B}" destId="{1197F2F5-7A98-42E6-AE3C-F1F52D029D88}" srcOrd="2" destOrd="0" presId="urn:microsoft.com/office/officeart/2018/2/layout/IconVerticalSolidList"/>
    <dgm:cxn modelId="{D999DB1A-ECCE-4913-BF16-460CB89B05F8}" type="presParOf" srcId="{FC1A6385-A782-4421-BF03-B7BED22D4E2B}" destId="{FC2B8692-47DB-4FB7-98BD-2D17E73B20E7}" srcOrd="3" destOrd="0" presId="urn:microsoft.com/office/officeart/2018/2/layout/IconVerticalSolidList"/>
    <dgm:cxn modelId="{48009B08-1313-4440-B5AE-D988B0F805BC}" type="presParOf" srcId="{37E08E9E-1607-4FD2-A16A-B4B2167C3CD1}" destId="{CE88858A-E843-42A5-8FAC-9F3796181A30}" srcOrd="1" destOrd="0" presId="urn:microsoft.com/office/officeart/2018/2/layout/IconVerticalSolidList"/>
    <dgm:cxn modelId="{9D26BA26-7B16-41CA-AD0F-FB7CDFDC379E}" type="presParOf" srcId="{37E08E9E-1607-4FD2-A16A-B4B2167C3CD1}" destId="{9D1B2375-00E4-4CC6-A9C0-317146909276}" srcOrd="2" destOrd="0" presId="urn:microsoft.com/office/officeart/2018/2/layout/IconVerticalSolidList"/>
    <dgm:cxn modelId="{D25AD7F0-275F-44A9-AC24-A43185367746}" type="presParOf" srcId="{9D1B2375-00E4-4CC6-A9C0-317146909276}" destId="{88876B0F-7C87-4142-B692-7175461C794A}" srcOrd="0" destOrd="0" presId="urn:microsoft.com/office/officeart/2018/2/layout/IconVerticalSolidList"/>
    <dgm:cxn modelId="{268AFFD1-0D25-4E8B-A17D-4190A38EFC66}" type="presParOf" srcId="{9D1B2375-00E4-4CC6-A9C0-317146909276}" destId="{7607B1C9-E239-4726-BEF0-38063361EC52}" srcOrd="1" destOrd="0" presId="urn:microsoft.com/office/officeart/2018/2/layout/IconVerticalSolidList"/>
    <dgm:cxn modelId="{581C2D5A-E4DC-4061-A0DB-2C9398CB478D}" type="presParOf" srcId="{9D1B2375-00E4-4CC6-A9C0-317146909276}" destId="{CFEBE466-84A2-4DD0-88E7-71ACEA03904D}" srcOrd="2" destOrd="0" presId="urn:microsoft.com/office/officeart/2018/2/layout/IconVerticalSolidList"/>
    <dgm:cxn modelId="{22EA2027-DD8C-4732-9453-671B739B7527}" type="presParOf" srcId="{9D1B2375-00E4-4CC6-A9C0-317146909276}" destId="{8BB43C28-AD38-4151-A170-FA19CBB41F11}" srcOrd="3" destOrd="0" presId="urn:microsoft.com/office/officeart/2018/2/layout/IconVerticalSolidList"/>
    <dgm:cxn modelId="{54D647B4-5AB4-4F7C-A5EB-E1CB6128FA49}" type="presParOf" srcId="{37E08E9E-1607-4FD2-A16A-B4B2167C3CD1}" destId="{36D5741D-FC91-41D7-ADA5-4F1853844ED5}" srcOrd="3" destOrd="0" presId="urn:microsoft.com/office/officeart/2018/2/layout/IconVerticalSolidList"/>
    <dgm:cxn modelId="{550D82B6-96BF-40E4-A3D5-36EE13945382}" type="presParOf" srcId="{37E08E9E-1607-4FD2-A16A-B4B2167C3CD1}" destId="{273F7268-253F-4FEB-8929-17F7FB3362AA}" srcOrd="4" destOrd="0" presId="urn:microsoft.com/office/officeart/2018/2/layout/IconVerticalSolidList"/>
    <dgm:cxn modelId="{58DFF636-B64A-4B2B-8389-C5DA7703B567}" type="presParOf" srcId="{273F7268-253F-4FEB-8929-17F7FB3362AA}" destId="{B0AEEE3D-9859-4B9C-B068-72A9303D4D2A}" srcOrd="0" destOrd="0" presId="urn:microsoft.com/office/officeart/2018/2/layout/IconVerticalSolidList"/>
    <dgm:cxn modelId="{1CCF3272-73DB-4B7C-8D2F-01D8E658D0C2}" type="presParOf" srcId="{273F7268-253F-4FEB-8929-17F7FB3362AA}" destId="{6F57CE57-49A1-400F-96C4-019908CA6924}" srcOrd="1" destOrd="0" presId="urn:microsoft.com/office/officeart/2018/2/layout/IconVerticalSolidList"/>
    <dgm:cxn modelId="{910031AB-E070-404E-B999-EABB2801F923}" type="presParOf" srcId="{273F7268-253F-4FEB-8929-17F7FB3362AA}" destId="{6F77C56A-14EA-443C-B9BD-1E1B31256C71}" srcOrd="2" destOrd="0" presId="urn:microsoft.com/office/officeart/2018/2/layout/IconVerticalSolidList"/>
    <dgm:cxn modelId="{0BD27928-C2B3-444A-86EB-F26F241CA6BB}" type="presParOf" srcId="{273F7268-253F-4FEB-8929-17F7FB3362AA}" destId="{005C6F5F-815D-4CE0-9FC8-F22ED382545C}" srcOrd="3" destOrd="0" presId="urn:microsoft.com/office/officeart/2018/2/layout/IconVerticalSolidList"/>
    <dgm:cxn modelId="{E4411938-C219-4A19-96E0-3C4DAB195A6C}" type="presParOf" srcId="{37E08E9E-1607-4FD2-A16A-B4B2167C3CD1}" destId="{B9014C04-F5F2-44DF-8E3F-6FEA1B7358EA}" srcOrd="5" destOrd="0" presId="urn:microsoft.com/office/officeart/2018/2/layout/IconVerticalSolidList"/>
    <dgm:cxn modelId="{BCB8B5E8-7FFE-49AE-9996-F9C3E875E43E}" type="presParOf" srcId="{37E08E9E-1607-4FD2-A16A-B4B2167C3CD1}" destId="{CFC681E2-7ECB-43E3-B9FD-6E8A194CCB02}" srcOrd="6" destOrd="0" presId="urn:microsoft.com/office/officeart/2018/2/layout/IconVerticalSolidList"/>
    <dgm:cxn modelId="{2E2F3671-3E55-4E61-99D3-233940275168}" type="presParOf" srcId="{CFC681E2-7ECB-43E3-B9FD-6E8A194CCB02}" destId="{F7F24D22-7995-40E7-841D-363D6DFA1C8A}" srcOrd="0" destOrd="0" presId="urn:microsoft.com/office/officeart/2018/2/layout/IconVerticalSolidList"/>
    <dgm:cxn modelId="{B905F26A-8BF3-4ADD-86E9-4FEAB6893F3F}" type="presParOf" srcId="{CFC681E2-7ECB-43E3-B9FD-6E8A194CCB02}" destId="{BDD93411-9BA0-4352-ADE0-651324405797}" srcOrd="1" destOrd="0" presId="urn:microsoft.com/office/officeart/2018/2/layout/IconVerticalSolidList"/>
    <dgm:cxn modelId="{F52FE546-1BA9-4FB3-A164-75AD723A0FA1}" type="presParOf" srcId="{CFC681E2-7ECB-43E3-B9FD-6E8A194CCB02}" destId="{47795255-3F42-45EC-9136-975F0AB910D8}" srcOrd="2" destOrd="0" presId="urn:microsoft.com/office/officeart/2018/2/layout/IconVerticalSolidList"/>
    <dgm:cxn modelId="{BDBEBD3B-899A-458F-ADB9-1F6847B65A59}" type="presParOf" srcId="{CFC681E2-7ECB-43E3-B9FD-6E8A194CCB02}" destId="{64FE53B7-AFD1-46E9-831C-21DB2E6F2366}" srcOrd="3" destOrd="0" presId="urn:microsoft.com/office/officeart/2018/2/layout/IconVerticalSolidList"/>
    <dgm:cxn modelId="{7829F218-6803-4F45-B289-D930B1D7AEE1}" type="presParOf" srcId="{37E08E9E-1607-4FD2-A16A-B4B2167C3CD1}" destId="{216D3544-9877-4BE3-95BE-F97773426E9F}" srcOrd="7" destOrd="0" presId="urn:microsoft.com/office/officeart/2018/2/layout/IconVerticalSolidList"/>
    <dgm:cxn modelId="{A1B99E33-AB9E-48F5-B540-96807F432040}" type="presParOf" srcId="{37E08E9E-1607-4FD2-A16A-B4B2167C3CD1}" destId="{C7B36AF6-C05E-43CE-9D85-D2DE53CF74DD}" srcOrd="8" destOrd="0" presId="urn:microsoft.com/office/officeart/2018/2/layout/IconVerticalSolidList"/>
    <dgm:cxn modelId="{68D2A8F6-25D5-40B5-9A61-F4068269486A}" type="presParOf" srcId="{C7B36AF6-C05E-43CE-9D85-D2DE53CF74DD}" destId="{CEC7A91E-5803-4F32-8E33-A799221A8D5F}" srcOrd="0" destOrd="0" presId="urn:microsoft.com/office/officeart/2018/2/layout/IconVerticalSolidList"/>
    <dgm:cxn modelId="{34AD4C19-9145-4694-B118-AFF4F30CC7C4}" type="presParOf" srcId="{C7B36AF6-C05E-43CE-9D85-D2DE53CF74DD}" destId="{874259DB-2066-4A04-88A1-C938040E3EC3}" srcOrd="1" destOrd="0" presId="urn:microsoft.com/office/officeart/2018/2/layout/IconVerticalSolidList"/>
    <dgm:cxn modelId="{ED25DA6F-50D0-4BE5-9936-4C5B9BF28C4F}" type="presParOf" srcId="{C7B36AF6-C05E-43CE-9D85-D2DE53CF74DD}" destId="{71CA6D09-1330-4112-A16C-E455AA1AC4F6}" srcOrd="2" destOrd="0" presId="urn:microsoft.com/office/officeart/2018/2/layout/IconVerticalSolidList"/>
    <dgm:cxn modelId="{596BDBA8-3EB4-4502-81F9-1245083031EB}" type="presParOf" srcId="{C7B36AF6-C05E-43CE-9D85-D2DE53CF74DD}" destId="{FD182766-FD5F-49B5-850A-68325337347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D6455-5126-4A07-B199-77336D3507A9}">
      <dsp:nvSpPr>
        <dsp:cNvPr id="0" name=""/>
        <dsp:cNvSpPr/>
      </dsp:nvSpPr>
      <dsp:spPr>
        <a:xfrm>
          <a:off x="0" y="75188"/>
          <a:ext cx="15773400" cy="9380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A1F2B-0F69-44C3-BD2A-8A9F3EDCADAF}">
      <dsp:nvSpPr>
        <dsp:cNvPr id="0" name=""/>
        <dsp:cNvSpPr/>
      </dsp:nvSpPr>
      <dsp:spPr>
        <a:xfrm>
          <a:off x="283773" y="218454"/>
          <a:ext cx="516455" cy="5159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B8692-47DB-4FB7-98BD-2D17E73B20E7}">
      <dsp:nvSpPr>
        <dsp:cNvPr id="0" name=""/>
        <dsp:cNvSpPr/>
      </dsp:nvSpPr>
      <dsp:spPr>
        <a:xfrm>
          <a:off x="1084002" y="7383"/>
          <a:ext cx="14672703" cy="96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84" tIns="102384" rIns="102384" bIns="102384" numCol="1" spcCol="1270" anchor="ctr" anchorCtr="0">
          <a:noAutofit/>
        </a:bodyPr>
        <a:lstStyle/>
        <a:p>
          <a:pPr lvl="0" algn="l" defTabSz="1244600">
            <a:lnSpc>
              <a:spcPct val="90000"/>
            </a:lnSpc>
            <a:spcBef>
              <a:spcPct val="0"/>
            </a:spcBef>
            <a:spcAft>
              <a:spcPct val="35000"/>
            </a:spcAft>
          </a:pPr>
          <a:r>
            <a:rPr lang="en-US" sz="2800" kern="1200" dirty="0"/>
            <a:t>To encourage users to provide their consent and approval to retrieve financial information in the FAFSA form</a:t>
          </a:r>
        </a:p>
      </dsp:txBody>
      <dsp:txXfrm>
        <a:off x="1084002" y="7383"/>
        <a:ext cx="14672703" cy="967408"/>
      </dsp:txXfrm>
    </dsp:sp>
    <dsp:sp modelId="{88876B0F-7C87-4142-B692-7175461C794A}">
      <dsp:nvSpPr>
        <dsp:cNvPr id="0" name=""/>
        <dsp:cNvSpPr/>
      </dsp:nvSpPr>
      <dsp:spPr>
        <a:xfrm>
          <a:off x="0" y="1216644"/>
          <a:ext cx="15773400" cy="9380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7B1C9-E239-4726-BEF0-38063361EC52}">
      <dsp:nvSpPr>
        <dsp:cNvPr id="0" name=""/>
        <dsp:cNvSpPr/>
      </dsp:nvSpPr>
      <dsp:spPr>
        <a:xfrm>
          <a:off x="283773" y="1427715"/>
          <a:ext cx="516455" cy="5159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B43C28-AD38-4151-A170-FA19CBB41F11}">
      <dsp:nvSpPr>
        <dsp:cNvPr id="0" name=""/>
        <dsp:cNvSpPr/>
      </dsp:nvSpPr>
      <dsp:spPr>
        <a:xfrm>
          <a:off x="1084002" y="1216644"/>
          <a:ext cx="14672703" cy="96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84" tIns="102384" rIns="102384" bIns="102384" numCol="1" spcCol="1270" anchor="ctr" anchorCtr="0">
          <a:noAutofit/>
        </a:bodyPr>
        <a:lstStyle/>
        <a:p>
          <a:pPr lvl="0" algn="l" defTabSz="1244600">
            <a:lnSpc>
              <a:spcPct val="90000"/>
            </a:lnSpc>
            <a:spcBef>
              <a:spcPct val="0"/>
            </a:spcBef>
            <a:spcAft>
              <a:spcPct val="35000"/>
            </a:spcAft>
          </a:pPr>
          <a:r>
            <a:rPr lang="en-US" sz="2800" kern="1200" dirty="0"/>
            <a:t>To encourage dependent students to correctly answer the direct unsubsidized loan only question -    if form is answered “yes”, parent info is not requested, thus slowing down the overall process.  </a:t>
          </a:r>
        </a:p>
      </dsp:txBody>
      <dsp:txXfrm>
        <a:off x="1084002" y="1216644"/>
        <a:ext cx="14672703" cy="967408"/>
      </dsp:txXfrm>
    </dsp:sp>
    <dsp:sp modelId="{B0AEEE3D-9859-4B9C-B068-72A9303D4D2A}">
      <dsp:nvSpPr>
        <dsp:cNvPr id="0" name=""/>
        <dsp:cNvSpPr/>
      </dsp:nvSpPr>
      <dsp:spPr>
        <a:xfrm>
          <a:off x="0" y="2425905"/>
          <a:ext cx="15773400" cy="9380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7CE57-49A1-400F-96C4-019908CA6924}">
      <dsp:nvSpPr>
        <dsp:cNvPr id="0" name=""/>
        <dsp:cNvSpPr/>
      </dsp:nvSpPr>
      <dsp:spPr>
        <a:xfrm>
          <a:off x="283773" y="2636976"/>
          <a:ext cx="516455" cy="51595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5C6F5F-815D-4CE0-9FC8-F22ED382545C}">
      <dsp:nvSpPr>
        <dsp:cNvPr id="0" name=""/>
        <dsp:cNvSpPr/>
      </dsp:nvSpPr>
      <dsp:spPr>
        <a:xfrm>
          <a:off x="1084002" y="2425905"/>
          <a:ext cx="14672703" cy="96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84" tIns="102384" rIns="102384" bIns="102384" numCol="1" spcCol="1270" anchor="ctr" anchorCtr="0">
          <a:noAutofit/>
        </a:bodyPr>
        <a:lstStyle/>
        <a:p>
          <a:pPr lvl="0" algn="l" defTabSz="1244600">
            <a:lnSpc>
              <a:spcPct val="90000"/>
            </a:lnSpc>
            <a:spcBef>
              <a:spcPct val="0"/>
            </a:spcBef>
            <a:spcAft>
              <a:spcPct val="35000"/>
            </a:spcAft>
          </a:pPr>
          <a:r>
            <a:rPr lang="en-US" sz="2800" kern="1200" dirty="0"/>
            <a:t>To better facilitate the contributor invitation process</a:t>
          </a:r>
        </a:p>
      </dsp:txBody>
      <dsp:txXfrm>
        <a:off x="1084002" y="2425905"/>
        <a:ext cx="14672703" cy="967408"/>
      </dsp:txXfrm>
    </dsp:sp>
    <dsp:sp modelId="{F7F24D22-7995-40E7-841D-363D6DFA1C8A}">
      <dsp:nvSpPr>
        <dsp:cNvPr id="0" name=""/>
        <dsp:cNvSpPr/>
      </dsp:nvSpPr>
      <dsp:spPr>
        <a:xfrm>
          <a:off x="0" y="3635166"/>
          <a:ext cx="15773400" cy="9380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93411-9BA0-4352-ADE0-651324405797}">
      <dsp:nvSpPr>
        <dsp:cNvPr id="0" name=""/>
        <dsp:cNvSpPr/>
      </dsp:nvSpPr>
      <dsp:spPr>
        <a:xfrm>
          <a:off x="283773" y="3846237"/>
          <a:ext cx="516455" cy="51595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FE53B7-AFD1-46E9-831C-21DB2E6F2366}">
      <dsp:nvSpPr>
        <dsp:cNvPr id="0" name=""/>
        <dsp:cNvSpPr/>
      </dsp:nvSpPr>
      <dsp:spPr>
        <a:xfrm>
          <a:off x="1084002" y="3635166"/>
          <a:ext cx="14672703" cy="96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84" tIns="102384" rIns="102384" bIns="102384" numCol="1" spcCol="1270" anchor="ctr" anchorCtr="0">
          <a:noAutofit/>
        </a:bodyPr>
        <a:lstStyle/>
        <a:p>
          <a:pPr lvl="0" algn="l" defTabSz="1244600">
            <a:lnSpc>
              <a:spcPct val="90000"/>
            </a:lnSpc>
            <a:spcBef>
              <a:spcPct val="0"/>
            </a:spcBef>
            <a:spcAft>
              <a:spcPct val="35000"/>
            </a:spcAft>
          </a:pPr>
          <a:r>
            <a:rPr lang="en-US" sz="2800" kern="1200" dirty="0"/>
            <a:t>To improve the signature process for all users </a:t>
          </a:r>
        </a:p>
      </dsp:txBody>
      <dsp:txXfrm>
        <a:off x="1084002" y="3635166"/>
        <a:ext cx="14672703" cy="967408"/>
      </dsp:txXfrm>
    </dsp:sp>
    <dsp:sp modelId="{CEC7A91E-5803-4F32-8E33-A799221A8D5F}">
      <dsp:nvSpPr>
        <dsp:cNvPr id="0" name=""/>
        <dsp:cNvSpPr/>
      </dsp:nvSpPr>
      <dsp:spPr>
        <a:xfrm>
          <a:off x="0" y="4844427"/>
          <a:ext cx="15773400" cy="93809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4259DB-2066-4A04-88A1-C938040E3EC3}">
      <dsp:nvSpPr>
        <dsp:cNvPr id="0" name=""/>
        <dsp:cNvSpPr/>
      </dsp:nvSpPr>
      <dsp:spPr>
        <a:xfrm>
          <a:off x="283773" y="5055498"/>
          <a:ext cx="516455" cy="51595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182766-FD5F-49B5-850A-683253373471}">
      <dsp:nvSpPr>
        <dsp:cNvPr id="0" name=""/>
        <dsp:cNvSpPr/>
      </dsp:nvSpPr>
      <dsp:spPr>
        <a:xfrm>
          <a:off x="1084002" y="4844427"/>
          <a:ext cx="14672703" cy="96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84" tIns="102384" rIns="102384" bIns="102384" numCol="1" spcCol="1270" anchor="ctr" anchorCtr="0">
          <a:noAutofit/>
        </a:bodyPr>
        <a:lstStyle/>
        <a:p>
          <a:pPr lvl="0" algn="l" defTabSz="1244600">
            <a:lnSpc>
              <a:spcPct val="90000"/>
            </a:lnSpc>
            <a:spcBef>
              <a:spcPct val="0"/>
            </a:spcBef>
            <a:spcAft>
              <a:spcPct val="35000"/>
            </a:spcAft>
          </a:pPr>
          <a:r>
            <a:rPr lang="en-US" sz="2800" kern="1200" dirty="0"/>
            <a:t>This is directly from DOE- </a:t>
          </a:r>
        </a:p>
      </dsp:txBody>
      <dsp:txXfrm>
        <a:off x="1084002" y="4844427"/>
        <a:ext cx="14672703" cy="9674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2779-04C2-4A5D-835D-409DF8AFCF86}"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0F41-8FE8-414B-BE08-84CE714078DF}" type="slidenum">
              <a:rPr lang="en-US" smtClean="0"/>
              <a:t>‹#›</a:t>
            </a:fld>
            <a:endParaRPr lang="en-US"/>
          </a:p>
        </p:txBody>
      </p:sp>
    </p:spTree>
    <p:extLst>
      <p:ext uri="{BB962C8B-B14F-4D97-AF65-F5344CB8AC3E}">
        <p14:creationId xmlns:p14="http://schemas.microsoft.com/office/powerpoint/2010/main" val="270844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60F41-8FE8-414B-BE08-84CE714078DF}" type="slidenum">
              <a:rPr lang="en-US" smtClean="0"/>
              <a:t>7</a:t>
            </a:fld>
            <a:endParaRPr lang="en-US"/>
          </a:p>
        </p:txBody>
      </p:sp>
    </p:spTree>
    <p:extLst>
      <p:ext uri="{BB962C8B-B14F-4D97-AF65-F5344CB8AC3E}">
        <p14:creationId xmlns:p14="http://schemas.microsoft.com/office/powerpoint/2010/main" val="226917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sfaa.org/fafsa_tips#:~:text=Some%20of%20the%20most%20common,miscalculations%20and%20an%20application%20rejection"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tudentaid.gov/resources/prepare-for-college/creating-your-account"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studentaid.gov/apply-for-aid/fafsa/pro-tip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tudentaid.gov/aid-estimator/"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studentaid.gov/fafsa-apply/parent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FederalStudentAid/playlists"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financialaidtoolkit.ed.gov/t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sapartners.ed.gov/knowledge-center/topics/fafsa-simplification-information/fafsa-issue-alerts"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nam12.safelinks.protection.outlook.com/?url=https%3A%2F%2Fwww.suny.edu%2Fattend%2F&amp;data=05%7C02%7Clvillaquiran%40sunymaritime.edu%7C57630d912a684c25b56208dd3fb3f959%7Cfc7066548dd443adb7d88843f161975e%7C0%7C0%7C638736764425522375%7CUnknown%7CTWFpbGZsb3d8eyJFbXB0eU1hcGkiOnRydWUsIlYiOiIwLjAuMDAwMCIsIlAiOiJXaW4zMiIsIkFOIjoiTWFpbCIsIldUIjoyfQ%3D%3D%7C0%7C%7C%7C&amp;sdata=edeHNatSyN8M4lCpyno4GDRgH0ENqY6waReCNUcxI%2FA%3D&amp;reserved=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hesc.ny.gov/get-help/find-event/event-calendar/?idfive_calendar_taxonomy_1=3" TargetMode="External"/><Relationship Id="rId5" Type="http://schemas.openxmlformats.org/officeDocument/2006/relationships/hyperlink" Target="https://events.cuny.edu/cec/virtual-fafsa-completion-event/" TargetMode="External"/><Relationship Id="rId4" Type="http://schemas.openxmlformats.org/officeDocument/2006/relationships/hyperlink" Target="https://nam12.safelinks.protection.outlook.com/?url=https%3A%2F%2Fengage.suny.edu%2Fportal%2Ffafsa_workshops&amp;data=05%7C02%7Clvillaquiran%40sunymaritime.edu%7C57630d912a684c25b56208dd3fb3f959%7Cfc7066548dd443adb7d88843f161975e%7C0%7C0%7C638736764425568440%7CUnknown%7CTWFpbGZsb3d8eyJFbXB0eU1hcGkiOnRydWUsIlYiOiIwLjAuMDAwMCIsIlAiOiJXaW4zMiIsIkFOIjoiTWFpbCIsIldUIjoyfQ%3D%3D%7C0%7C%7C%7C&amp;sdata=8cUTHtnck60Xn%2FqLQme2nDD1dHn%2FpBGMbpBiCbBeIW4%3D&amp;reserved=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22727" y="105194"/>
            <a:ext cx="11642546" cy="1847012"/>
          </a:xfrm>
          <a:custGeom>
            <a:avLst/>
            <a:gdLst/>
            <a:ahLst/>
            <a:cxnLst/>
            <a:rect l="l" t="t" r="r" b="b"/>
            <a:pathLst>
              <a:path w="11642546" h="1847012">
                <a:moveTo>
                  <a:pt x="0" y="0"/>
                </a:moveTo>
                <a:lnTo>
                  <a:pt x="11642546" y="0"/>
                </a:lnTo>
                <a:lnTo>
                  <a:pt x="11642546" y="1847012"/>
                </a:lnTo>
                <a:lnTo>
                  <a:pt x="0" y="1847012"/>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0" y="3219133"/>
            <a:ext cx="18288000" cy="2039020"/>
          </a:xfrm>
          <a:prstGeom prst="rect">
            <a:avLst/>
          </a:prstGeom>
        </p:spPr>
        <p:txBody>
          <a:bodyPr lIns="0" tIns="0" rIns="0" bIns="0" rtlCol="0" anchor="t">
            <a:spAutoFit/>
          </a:bodyPr>
          <a:lstStyle/>
          <a:p>
            <a:pPr algn="ctr">
              <a:lnSpc>
                <a:spcPts val="8400"/>
              </a:lnSpc>
            </a:pPr>
            <a:r>
              <a:rPr lang="en-US" sz="6000" b="1" dirty="0">
                <a:solidFill>
                  <a:srgbClr val="000000"/>
                </a:solidFill>
                <a:latin typeface="Barlow Semi-Bold"/>
                <a:ea typeface="Barlow Semi-Bold"/>
                <a:cs typeface="Barlow Semi-Bold"/>
                <a:sym typeface="Barlow Semi-Bold"/>
              </a:rPr>
              <a:t>Financial Aid Overview</a:t>
            </a:r>
          </a:p>
          <a:p>
            <a:pPr algn="ctr">
              <a:lnSpc>
                <a:spcPts val="8400"/>
              </a:lnSpc>
            </a:pPr>
            <a:r>
              <a:rPr lang="en-US" sz="6000" b="1" dirty="0">
                <a:solidFill>
                  <a:srgbClr val="000000"/>
                </a:solidFill>
                <a:latin typeface="Barlow Semi-Bold"/>
                <a:ea typeface="Barlow Semi-Bold"/>
                <a:cs typeface="Barlow Semi-Bold"/>
                <a:sym typeface="Barlow Semi-Bold"/>
              </a:rPr>
              <a:t> </a:t>
            </a:r>
          </a:p>
        </p:txBody>
      </p:sp>
      <p:sp>
        <p:nvSpPr>
          <p:cNvPr id="4" name="TextBox 4"/>
          <p:cNvSpPr txBox="1"/>
          <p:nvPr/>
        </p:nvSpPr>
        <p:spPr>
          <a:xfrm>
            <a:off x="4495801" y="5545714"/>
            <a:ext cx="11125200" cy="2707793"/>
          </a:xfrm>
          <a:prstGeom prst="rect">
            <a:avLst/>
          </a:prstGeom>
        </p:spPr>
        <p:txBody>
          <a:bodyPr wrap="square" lIns="0" tIns="0" rIns="0" bIns="0" rtlCol="0" anchor="t">
            <a:spAutoFit/>
          </a:bodyPr>
          <a:lstStyle/>
          <a:p>
            <a:pPr algn="ctr">
              <a:lnSpc>
                <a:spcPts val="7279"/>
              </a:lnSpc>
            </a:pPr>
            <a:r>
              <a:rPr lang="en-US" sz="5199" b="1" dirty="0">
                <a:solidFill>
                  <a:srgbClr val="003366"/>
                </a:solidFill>
                <a:latin typeface="Barlow Semi-Bold"/>
                <a:ea typeface="Barlow Semi-Bold"/>
                <a:cs typeface="Barlow Semi-Bold"/>
                <a:sym typeface="Barlow Semi-Bold"/>
              </a:rPr>
              <a:t>Presenter: Lucila Villaquiran</a:t>
            </a:r>
          </a:p>
          <a:p>
            <a:pPr algn="ctr">
              <a:lnSpc>
                <a:spcPts val="7279"/>
              </a:lnSpc>
            </a:pPr>
            <a:r>
              <a:rPr lang="en-US" sz="5199" b="1" dirty="0">
                <a:solidFill>
                  <a:srgbClr val="003366"/>
                </a:solidFill>
                <a:latin typeface="Barlow Semi-Bold"/>
                <a:ea typeface="Barlow Semi-Bold"/>
                <a:cs typeface="Barlow Semi-Bold"/>
                <a:sym typeface="Barlow Semi-Bold"/>
              </a:rPr>
              <a:t>SUNY Maritime College</a:t>
            </a:r>
          </a:p>
          <a:p>
            <a:pPr algn="ctr">
              <a:lnSpc>
                <a:spcPts val="7279"/>
              </a:lnSpc>
            </a:pPr>
            <a:r>
              <a:rPr lang="en-US" sz="5199" b="1" dirty="0">
                <a:solidFill>
                  <a:srgbClr val="003366"/>
                </a:solidFill>
                <a:latin typeface="Barlow Semi-Bold"/>
                <a:ea typeface="Barlow Semi-Bold"/>
                <a:cs typeface="Barlow Semi-Bold"/>
                <a:sym typeface="Barlow Semi-Bold"/>
              </a:rPr>
              <a:t>Federal Financial Aid</a:t>
            </a:r>
          </a:p>
        </p:txBody>
      </p:sp>
      <p:grpSp>
        <p:nvGrpSpPr>
          <p:cNvPr id="5" name="Group 5"/>
          <p:cNvGrpSpPr/>
          <p:nvPr/>
        </p:nvGrpSpPr>
        <p:grpSpPr>
          <a:xfrm>
            <a:off x="0" y="2057400"/>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838200" y="159703"/>
            <a:ext cx="15011400" cy="1231106"/>
          </a:xfrm>
          <a:prstGeom prst="rect">
            <a:avLst/>
          </a:prstGeom>
        </p:spPr>
        <p:txBody>
          <a:bodyPr wrap="square" lIns="0" tIns="0" rIns="0" bIns="0" rtlCol="0" anchor="t">
            <a:spAutoFit/>
          </a:bodyPr>
          <a:lstStyle/>
          <a:p>
            <a:pPr algn="ctr">
              <a:lnSpc>
                <a:spcPts val="11200"/>
              </a:lnSpc>
            </a:pPr>
            <a:r>
              <a:rPr lang="en-US" sz="6000" b="1" dirty="0">
                <a:solidFill>
                  <a:srgbClr val="000000"/>
                </a:solidFill>
                <a:latin typeface="Barlow Bold"/>
                <a:ea typeface="Barlow Bold"/>
                <a:cs typeface="Barlow Bold"/>
                <a:sym typeface="Barlow Bold"/>
              </a:rPr>
              <a:t>Circumstances</a:t>
            </a:r>
          </a:p>
        </p:txBody>
      </p:sp>
      <p:grpSp>
        <p:nvGrpSpPr>
          <p:cNvPr id="5" name="Group 5"/>
          <p:cNvGrpSpPr/>
          <p:nvPr/>
        </p:nvGrpSpPr>
        <p:grpSpPr>
          <a:xfrm>
            <a:off x="0" y="2057400"/>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
        <p:nvSpPr>
          <p:cNvPr id="12" name="Rectangle 11">
            <a:extLst>
              <a:ext uri="{FF2B5EF4-FFF2-40B4-BE49-F238E27FC236}">
                <a16:creationId xmlns:a16="http://schemas.microsoft.com/office/drawing/2014/main" id="{93699BC5-38C4-4B86-97C6-8679B00691B1}"/>
              </a:ext>
            </a:extLst>
          </p:cNvPr>
          <p:cNvSpPr/>
          <p:nvPr/>
        </p:nvSpPr>
        <p:spPr>
          <a:xfrm>
            <a:off x="838200" y="3589229"/>
            <a:ext cx="16230600" cy="5016758"/>
          </a:xfrm>
          <a:prstGeom prst="rect">
            <a:avLst/>
          </a:prstGeom>
        </p:spPr>
        <p:txBody>
          <a:bodyPr wrap="square">
            <a:spAutoFit/>
          </a:bodyPr>
          <a:lstStyle/>
          <a:p>
            <a:r>
              <a:rPr lang="en-US" sz="4000" dirty="0"/>
              <a:t>Provisional Independence </a:t>
            </a:r>
          </a:p>
          <a:p>
            <a:pPr marL="1028700" lvl="1" indent="-571500">
              <a:buFont typeface="Arial" panose="020B0604020202020204" pitchFamily="34" charset="0"/>
              <a:buChar char="•"/>
            </a:pPr>
            <a:r>
              <a:rPr lang="en-US" sz="4000" dirty="0"/>
              <a:t>Application will no longer be rejected for students who would otherwise be dependent and are unable to provide parent data</a:t>
            </a:r>
          </a:p>
          <a:p>
            <a:pPr marL="1028700" lvl="1" indent="-571500">
              <a:buFont typeface="Arial" panose="020B0604020202020204" pitchFamily="34" charset="0"/>
              <a:buChar char="•"/>
            </a:pPr>
            <a:r>
              <a:rPr lang="en-US" sz="4000" dirty="0"/>
              <a:t>Students will be able to indicate they have unusual circumstances, submit the FAFSA, and receive a provisional independent status, provisional SAI, and estimate of federal aid eligibility</a:t>
            </a:r>
          </a:p>
          <a:p>
            <a:pPr lvl="1"/>
            <a:r>
              <a:rPr lang="en-US" sz="4000" b="1" u="sng" dirty="0"/>
              <a:t>NOTE: </a:t>
            </a:r>
            <a:r>
              <a:rPr lang="en-US" sz="4000" dirty="0"/>
              <a:t>Aid administrators will work with students to collect documentation and determine if the dependency override is warranted. </a:t>
            </a:r>
          </a:p>
        </p:txBody>
      </p:sp>
    </p:spTree>
    <p:extLst>
      <p:ext uri="{BB962C8B-B14F-4D97-AF65-F5344CB8AC3E}">
        <p14:creationId xmlns:p14="http://schemas.microsoft.com/office/powerpoint/2010/main" val="359290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685800" y="169228"/>
            <a:ext cx="17108502" cy="1259960"/>
          </a:xfrm>
          <a:prstGeom prst="rect">
            <a:avLst/>
          </a:prstGeom>
        </p:spPr>
        <p:txBody>
          <a:bodyPr wrap="square" lIns="0" tIns="0" rIns="0" bIns="0" rtlCol="0" anchor="t">
            <a:spAutoFit/>
          </a:bodyPr>
          <a:lstStyle/>
          <a:p>
            <a:pPr algn="ctr">
              <a:lnSpc>
                <a:spcPts val="11479"/>
              </a:lnSpc>
            </a:pPr>
            <a:r>
              <a:rPr lang="en-US" sz="6000" b="1" dirty="0">
                <a:solidFill>
                  <a:srgbClr val="000000"/>
                </a:solidFill>
                <a:latin typeface="Barlow Bold"/>
                <a:ea typeface="Barlow Bold"/>
                <a:cs typeface="Barlow Bold"/>
                <a:sym typeface="Barlow Bold"/>
              </a:rPr>
              <a:t>Apply for a Direct Unsubsidized Loan ONLY</a:t>
            </a:r>
          </a:p>
        </p:txBody>
      </p:sp>
      <p:grpSp>
        <p:nvGrpSpPr>
          <p:cNvPr id="5" name="Group 5"/>
          <p:cNvGrpSpPr/>
          <p:nvPr/>
        </p:nvGrpSpPr>
        <p:grpSpPr>
          <a:xfrm>
            <a:off x="0" y="2057400"/>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pic>
        <p:nvPicPr>
          <p:cNvPr id="2" name="Picture 1">
            <a:extLst>
              <a:ext uri="{FF2B5EF4-FFF2-40B4-BE49-F238E27FC236}">
                <a16:creationId xmlns:a16="http://schemas.microsoft.com/office/drawing/2014/main" id="{89936B50-5774-427A-94A1-8AF1BC683D22}"/>
              </a:ext>
            </a:extLst>
          </p:cNvPr>
          <p:cNvPicPr>
            <a:picLocks noChangeAspect="1"/>
          </p:cNvPicPr>
          <p:nvPr/>
        </p:nvPicPr>
        <p:blipFill>
          <a:blip r:embed="rId3"/>
          <a:stretch>
            <a:fillRect/>
          </a:stretch>
        </p:blipFill>
        <p:spPr>
          <a:xfrm>
            <a:off x="685800" y="3238907"/>
            <a:ext cx="15620999" cy="54887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685800" y="169228"/>
            <a:ext cx="17108502" cy="1259960"/>
          </a:xfrm>
          <a:prstGeom prst="rect">
            <a:avLst/>
          </a:prstGeom>
        </p:spPr>
        <p:txBody>
          <a:bodyPr wrap="square" lIns="0" tIns="0" rIns="0" bIns="0" rtlCol="0" anchor="t">
            <a:spAutoFit/>
          </a:bodyPr>
          <a:lstStyle/>
          <a:p>
            <a:pPr algn="ctr">
              <a:lnSpc>
                <a:spcPts val="11479"/>
              </a:lnSpc>
            </a:pPr>
            <a:r>
              <a:rPr lang="en-US" sz="6000" b="1" dirty="0">
                <a:solidFill>
                  <a:srgbClr val="000000"/>
                </a:solidFill>
                <a:latin typeface="Barlow Bold"/>
                <a:ea typeface="Barlow Bold"/>
                <a:cs typeface="Barlow Bold"/>
                <a:sym typeface="Barlow Bold"/>
              </a:rPr>
              <a:t>FAFSA Status</a:t>
            </a:r>
          </a:p>
        </p:txBody>
      </p:sp>
      <p:grpSp>
        <p:nvGrpSpPr>
          <p:cNvPr id="5" name="Group 5"/>
          <p:cNvGrpSpPr/>
          <p:nvPr/>
        </p:nvGrpSpPr>
        <p:grpSpPr>
          <a:xfrm>
            <a:off x="0" y="1550772"/>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
        <p:nvSpPr>
          <p:cNvPr id="12" name="Rectangle 11">
            <a:extLst>
              <a:ext uri="{FF2B5EF4-FFF2-40B4-BE49-F238E27FC236}">
                <a16:creationId xmlns:a16="http://schemas.microsoft.com/office/drawing/2014/main" id="{4AEA1A81-C14C-4350-9B1F-DB7F10BB5E3E}"/>
              </a:ext>
            </a:extLst>
          </p:cNvPr>
          <p:cNvSpPr/>
          <p:nvPr/>
        </p:nvSpPr>
        <p:spPr>
          <a:xfrm>
            <a:off x="952498" y="2461070"/>
            <a:ext cx="16383000" cy="6494085"/>
          </a:xfrm>
          <a:prstGeom prst="rect">
            <a:avLst/>
          </a:prstGeom>
        </p:spPr>
        <p:txBody>
          <a:bodyPr wrap="square">
            <a:spAutoFit/>
          </a:bodyPr>
          <a:lstStyle/>
          <a:p>
            <a:r>
              <a:rPr lang="en-US" sz="3200" dirty="0">
                <a:solidFill>
                  <a:srgbClr val="212529"/>
                </a:solidFill>
                <a:latin typeface="+mj-lt"/>
              </a:rPr>
              <a:t>The status of the FAFSA will be one of the following:</a:t>
            </a:r>
          </a:p>
          <a:p>
            <a:pPr marL="457200" indent="-457200">
              <a:buFont typeface="Arial" panose="020B0604020202020204" pitchFamily="34" charset="0"/>
              <a:buChar char="•"/>
            </a:pPr>
            <a:r>
              <a:rPr lang="en-US" sz="3200" b="1" dirty="0">
                <a:solidFill>
                  <a:srgbClr val="212529"/>
                </a:solidFill>
                <a:latin typeface="+mj-lt"/>
              </a:rPr>
              <a:t>Draft:</a:t>
            </a:r>
            <a:r>
              <a:rPr lang="en-US" sz="3200" dirty="0">
                <a:solidFill>
                  <a:srgbClr val="212529"/>
                </a:solidFill>
                <a:latin typeface="+mj-lt"/>
              </a:rPr>
              <a:t> Your section of the FAFSA form is incomplete.</a:t>
            </a:r>
          </a:p>
          <a:p>
            <a:pPr marL="457200" indent="-457200">
              <a:buFont typeface="Arial" panose="020B0604020202020204" pitchFamily="34" charset="0"/>
              <a:buChar char="•"/>
            </a:pPr>
            <a:r>
              <a:rPr lang="en-US" sz="3200" b="1" dirty="0">
                <a:solidFill>
                  <a:srgbClr val="212529"/>
                </a:solidFill>
                <a:latin typeface="+mj-lt"/>
              </a:rPr>
              <a:t>In Progress:</a:t>
            </a:r>
            <a:r>
              <a:rPr lang="en-US" sz="3200" dirty="0">
                <a:solidFill>
                  <a:srgbClr val="212529"/>
                </a:solidFill>
                <a:latin typeface="+mj-lt"/>
              </a:rPr>
              <a:t> You provided your consent, approval, and signature to your section of the FAFSA form, but the FAFSA form has not been submitted yet.</a:t>
            </a:r>
          </a:p>
          <a:p>
            <a:pPr marL="457200" indent="-457200">
              <a:buFont typeface="Arial" panose="020B0604020202020204" pitchFamily="34" charset="0"/>
              <a:buChar char="•"/>
            </a:pPr>
            <a:r>
              <a:rPr lang="en-US" sz="3200" b="1" dirty="0">
                <a:solidFill>
                  <a:srgbClr val="212529"/>
                </a:solidFill>
                <a:latin typeface="+mj-lt"/>
              </a:rPr>
              <a:t>In Review:</a:t>
            </a:r>
            <a:r>
              <a:rPr lang="en-US" sz="3200" dirty="0">
                <a:solidFill>
                  <a:srgbClr val="212529"/>
                </a:solidFill>
                <a:latin typeface="+mj-lt"/>
              </a:rPr>
              <a:t> The FAFSA form was submitted but hasn’t been processed yet.</a:t>
            </a:r>
          </a:p>
          <a:p>
            <a:pPr marL="457200" indent="-457200">
              <a:buFont typeface="Arial" panose="020B0604020202020204" pitchFamily="34" charset="0"/>
              <a:buChar char="•"/>
            </a:pPr>
            <a:r>
              <a:rPr lang="en-US" sz="3200" b="1" dirty="0">
                <a:solidFill>
                  <a:srgbClr val="212529"/>
                </a:solidFill>
                <a:latin typeface="+mj-lt"/>
              </a:rPr>
              <a:t>Action Required:</a:t>
            </a:r>
            <a:r>
              <a:rPr lang="en-US" sz="3200" dirty="0">
                <a:solidFill>
                  <a:srgbClr val="212529"/>
                </a:solidFill>
                <a:latin typeface="+mj-lt"/>
              </a:rPr>
              <a:t> You are missing your consent and approval or signature; or the FAFSA form was processed, but a correction is required.</a:t>
            </a:r>
          </a:p>
          <a:p>
            <a:pPr marL="457200" indent="-457200">
              <a:buFont typeface="Arial" panose="020B0604020202020204" pitchFamily="34" charset="0"/>
              <a:buChar char="•"/>
            </a:pPr>
            <a:r>
              <a:rPr lang="en-US" sz="3200" b="1" dirty="0">
                <a:solidFill>
                  <a:srgbClr val="212529"/>
                </a:solidFill>
                <a:latin typeface="+mj-lt"/>
              </a:rPr>
              <a:t>Processed:</a:t>
            </a:r>
            <a:r>
              <a:rPr lang="en-US" sz="3200" dirty="0">
                <a:solidFill>
                  <a:srgbClr val="212529"/>
                </a:solidFill>
                <a:latin typeface="+mj-lt"/>
              </a:rPr>
              <a:t> Your application was processed successfully. No further action is needed.</a:t>
            </a:r>
          </a:p>
          <a:p>
            <a:pPr marL="457200" indent="-457200">
              <a:buFont typeface="Arial" panose="020B0604020202020204" pitchFamily="34" charset="0"/>
              <a:buChar char="•"/>
            </a:pPr>
            <a:r>
              <a:rPr lang="en-US" sz="3200" b="1" dirty="0">
                <a:solidFill>
                  <a:srgbClr val="212529"/>
                </a:solidFill>
                <a:latin typeface="+mj-lt"/>
              </a:rPr>
              <a:t>Closed:</a:t>
            </a:r>
            <a:r>
              <a:rPr lang="en-US" sz="3200" dirty="0">
                <a:solidFill>
                  <a:srgbClr val="212529"/>
                </a:solidFill>
                <a:latin typeface="+mj-lt"/>
              </a:rPr>
              <a:t> Your FAFSA form was never submitted and can no longer be submitted because the federal FAFSA deadline passed.</a:t>
            </a:r>
          </a:p>
          <a:p>
            <a:pPr>
              <a:buFont typeface="Arial" panose="020B0604020202020204" pitchFamily="34" charset="0"/>
              <a:buChar char="•"/>
            </a:pPr>
            <a:endParaRPr lang="en-US" sz="3200" b="0" i="0" dirty="0">
              <a:solidFill>
                <a:srgbClr val="212529"/>
              </a:solidFill>
              <a:effectLst/>
              <a:latin typeface="+mj-lt"/>
            </a:endParaRPr>
          </a:p>
          <a:p>
            <a:r>
              <a:rPr lang="en-US" sz="3200" dirty="0">
                <a:solidFill>
                  <a:srgbClr val="212529"/>
                </a:solidFill>
                <a:latin typeface="+mj-lt"/>
              </a:rPr>
              <a:t>Have student check their status by logging in to their StudentAid.gov and selecting FAFSA submission from the “My Activity” section on their dashboard.</a:t>
            </a:r>
            <a:endParaRPr lang="en-US" sz="3200" b="0" i="0" dirty="0">
              <a:solidFill>
                <a:srgbClr val="212529"/>
              </a:solidFill>
              <a:effectLst/>
              <a:latin typeface="+mj-lt"/>
            </a:endParaRPr>
          </a:p>
        </p:txBody>
      </p:sp>
    </p:spTree>
    <p:extLst>
      <p:ext uri="{BB962C8B-B14F-4D97-AF65-F5344CB8AC3E}">
        <p14:creationId xmlns:p14="http://schemas.microsoft.com/office/powerpoint/2010/main" val="23874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524000" y="169228"/>
            <a:ext cx="14859000" cy="1259960"/>
          </a:xfrm>
          <a:prstGeom prst="rect">
            <a:avLst/>
          </a:prstGeom>
        </p:spPr>
        <p:txBody>
          <a:bodyPr wrap="square" lIns="0" tIns="0" rIns="0" bIns="0" rtlCol="0" anchor="t">
            <a:spAutoFit/>
          </a:bodyPr>
          <a:lstStyle/>
          <a:p>
            <a:pPr algn="ctr">
              <a:lnSpc>
                <a:spcPts val="11479"/>
              </a:lnSpc>
            </a:pPr>
            <a:r>
              <a:rPr lang="en-US" sz="6000" b="1" dirty="0">
                <a:solidFill>
                  <a:srgbClr val="000000"/>
                </a:solidFill>
                <a:latin typeface="Barlow Bold"/>
                <a:ea typeface="Barlow Bold"/>
                <a:cs typeface="Barlow Bold"/>
                <a:sym typeface="Barlow Bold"/>
              </a:rPr>
              <a:t>2025-26 FAFSA Common Mistakes</a:t>
            </a:r>
          </a:p>
        </p:txBody>
      </p:sp>
      <p:grpSp>
        <p:nvGrpSpPr>
          <p:cNvPr id="5" name="Group 5"/>
          <p:cNvGrpSpPr/>
          <p:nvPr/>
        </p:nvGrpSpPr>
        <p:grpSpPr>
          <a:xfrm>
            <a:off x="0" y="1429188"/>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
        <p:nvSpPr>
          <p:cNvPr id="2" name="TextBox 1">
            <a:extLst>
              <a:ext uri="{FF2B5EF4-FFF2-40B4-BE49-F238E27FC236}">
                <a16:creationId xmlns:a16="http://schemas.microsoft.com/office/drawing/2014/main" id="{2627AC84-8509-4B8D-A7D5-43A518A17DD4}"/>
              </a:ext>
            </a:extLst>
          </p:cNvPr>
          <p:cNvSpPr txBox="1"/>
          <p:nvPr/>
        </p:nvSpPr>
        <p:spPr>
          <a:xfrm>
            <a:off x="1143000" y="2292335"/>
            <a:ext cx="15240000" cy="7417415"/>
          </a:xfrm>
          <a:prstGeom prst="rect">
            <a:avLst/>
          </a:prstGeom>
          <a:noFill/>
        </p:spPr>
        <p:txBody>
          <a:bodyPr wrap="square" rtlCol="0">
            <a:spAutoFit/>
          </a:bodyPr>
          <a:lstStyle/>
          <a:p>
            <a:r>
              <a:rPr lang="en-US" sz="4000" b="1" dirty="0"/>
              <a:t>Not providing Consent and Approval: </a:t>
            </a:r>
            <a:r>
              <a:rPr lang="en-US" sz="4000" dirty="0"/>
              <a:t>consent and approval is required even if the contributors didn’t file taxes in 2023. To be considered eligible for federal financial aid, all applicants and their contributors must provide consent. FAFSA will be rejected. **multiple warnings throughout the form if the user does not provide consent**</a:t>
            </a:r>
          </a:p>
          <a:p>
            <a:r>
              <a:rPr lang="en-US" sz="4000" b="1" dirty="0"/>
              <a:t>Leaving blank fields: </a:t>
            </a:r>
            <a:r>
              <a:rPr lang="en-US" sz="4000" dirty="0"/>
              <a:t>Too many blanks may cause miscalculations and an application rejection. Enter a ‘0’  or ‘Not Applicable’ instead of leaving a blank.</a:t>
            </a:r>
          </a:p>
          <a:p>
            <a:r>
              <a:rPr lang="en-US" sz="4000" b="1" dirty="0"/>
              <a:t>Listing of Common Errors: </a:t>
            </a:r>
            <a:r>
              <a:rPr lang="en-US" sz="4000" dirty="0">
                <a:hlinkClick r:id="rId3"/>
              </a:rPr>
              <a:t>https://www.nasfaa.org/fafsa_tips#:~:text=Some%20of%20the%20most%20common,miscalculations%20and%20an%20application%20rejection</a:t>
            </a:r>
            <a:r>
              <a:rPr lang="en-US" sz="4000" dirty="0"/>
              <a:t>. </a:t>
            </a:r>
          </a:p>
          <a:p>
            <a:endParaRPr lang="en-US" dirty="0"/>
          </a:p>
          <a:p>
            <a:endParaRPr lang="en-US" dirty="0"/>
          </a:p>
        </p:txBody>
      </p:sp>
    </p:spTree>
    <p:extLst>
      <p:ext uri="{BB962C8B-B14F-4D97-AF65-F5344CB8AC3E}">
        <p14:creationId xmlns:p14="http://schemas.microsoft.com/office/powerpoint/2010/main" val="74144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524000" y="169228"/>
            <a:ext cx="14859000" cy="1316386"/>
          </a:xfrm>
          <a:prstGeom prst="rect">
            <a:avLst/>
          </a:prstGeom>
        </p:spPr>
        <p:txBody>
          <a:bodyPr wrap="square" lIns="0" tIns="0" rIns="0" bIns="0" rtlCol="0" anchor="t">
            <a:spAutoFit/>
          </a:bodyPr>
          <a:lstStyle/>
          <a:p>
            <a:pPr algn="ctr">
              <a:lnSpc>
                <a:spcPts val="11479"/>
              </a:lnSpc>
            </a:pPr>
            <a:r>
              <a:rPr lang="en-US" sz="8199" b="1" dirty="0">
                <a:solidFill>
                  <a:srgbClr val="000000"/>
                </a:solidFill>
                <a:latin typeface="Barlow Bold"/>
                <a:ea typeface="Barlow Bold"/>
                <a:cs typeface="Barlow Bold"/>
                <a:sym typeface="Barlow Bold"/>
              </a:rPr>
              <a:t>2025-26 FAFSA Resources</a:t>
            </a:r>
          </a:p>
        </p:txBody>
      </p:sp>
      <p:grpSp>
        <p:nvGrpSpPr>
          <p:cNvPr id="5" name="Group 5"/>
          <p:cNvGrpSpPr/>
          <p:nvPr/>
        </p:nvGrpSpPr>
        <p:grpSpPr>
          <a:xfrm>
            <a:off x="0" y="1859783"/>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
        <p:nvSpPr>
          <p:cNvPr id="2" name="TextBox 1">
            <a:extLst>
              <a:ext uri="{FF2B5EF4-FFF2-40B4-BE49-F238E27FC236}">
                <a16:creationId xmlns:a16="http://schemas.microsoft.com/office/drawing/2014/main" id="{2627AC84-8509-4B8D-A7D5-43A518A17DD4}"/>
              </a:ext>
            </a:extLst>
          </p:cNvPr>
          <p:cNvSpPr txBox="1"/>
          <p:nvPr/>
        </p:nvSpPr>
        <p:spPr>
          <a:xfrm>
            <a:off x="1113692" y="2860464"/>
            <a:ext cx="15240000" cy="7417415"/>
          </a:xfrm>
          <a:prstGeom prst="rect">
            <a:avLst/>
          </a:prstGeom>
          <a:noFill/>
        </p:spPr>
        <p:txBody>
          <a:bodyPr wrap="square" rtlCol="0">
            <a:spAutoFit/>
          </a:bodyPr>
          <a:lstStyle/>
          <a:p>
            <a:r>
              <a:rPr lang="en-US" sz="4000" b="1" dirty="0"/>
              <a:t>Creating Your StudentAid.gov Account:</a:t>
            </a:r>
            <a:endParaRPr lang="en-US" sz="4000" dirty="0"/>
          </a:p>
          <a:p>
            <a:r>
              <a:rPr lang="en-US" sz="4000" dirty="0"/>
              <a:t>A new resource that explains what families and partners need to know about creating an account. </a:t>
            </a:r>
            <a:r>
              <a:rPr lang="en-US" sz="4000" dirty="0">
                <a:hlinkClick r:id="rId3"/>
              </a:rPr>
              <a:t>https://studentaid.gov/resources/prepare-for-college/creating-your-account</a:t>
            </a:r>
            <a:r>
              <a:rPr lang="en-US" sz="4000" dirty="0"/>
              <a:t> </a:t>
            </a:r>
            <a:endParaRPr lang="en-US" sz="4000" u="sng" dirty="0"/>
          </a:p>
          <a:p>
            <a:endParaRPr lang="en-US" sz="4000" b="1" dirty="0"/>
          </a:p>
          <a:p>
            <a:r>
              <a:rPr lang="en-US" sz="4000" b="1" dirty="0"/>
              <a:t>Pro Tips for Completing the FAFSA: </a:t>
            </a:r>
          </a:p>
          <a:p>
            <a:r>
              <a:rPr lang="en-US" sz="4000" dirty="0"/>
              <a:t>Updated tips for preparing to fill out and submitting the FAFSA. This resource will also be linked from the studentaid.gov Dashboard to promote easier access for students and their required contributors. </a:t>
            </a:r>
            <a:r>
              <a:rPr lang="en-US" sz="4000" dirty="0">
                <a:hlinkClick r:id="rId4"/>
              </a:rPr>
              <a:t>https://studentaid.gov/apply-for-aid/fafsa/pro-tips</a:t>
            </a:r>
            <a:endParaRPr lang="en-US" sz="4000" dirty="0"/>
          </a:p>
          <a:p>
            <a:endParaRPr lang="en-US" sz="4000" dirty="0"/>
          </a:p>
          <a:p>
            <a:endParaRPr lang="en-US" dirty="0"/>
          </a:p>
          <a:p>
            <a:endParaRPr lang="en-US" dirty="0"/>
          </a:p>
        </p:txBody>
      </p:sp>
    </p:spTree>
    <p:extLst>
      <p:ext uri="{BB962C8B-B14F-4D97-AF65-F5344CB8AC3E}">
        <p14:creationId xmlns:p14="http://schemas.microsoft.com/office/powerpoint/2010/main" val="299827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524000" y="169228"/>
            <a:ext cx="14859000" cy="1316386"/>
          </a:xfrm>
          <a:prstGeom prst="rect">
            <a:avLst/>
          </a:prstGeom>
        </p:spPr>
        <p:txBody>
          <a:bodyPr wrap="square" lIns="0" tIns="0" rIns="0" bIns="0" rtlCol="0" anchor="t">
            <a:spAutoFit/>
          </a:bodyPr>
          <a:lstStyle/>
          <a:p>
            <a:pPr algn="ctr">
              <a:lnSpc>
                <a:spcPts val="11479"/>
              </a:lnSpc>
            </a:pPr>
            <a:r>
              <a:rPr lang="en-US" sz="8199" b="1" dirty="0">
                <a:solidFill>
                  <a:srgbClr val="000000"/>
                </a:solidFill>
                <a:latin typeface="Barlow Bold"/>
                <a:ea typeface="Barlow Bold"/>
                <a:cs typeface="Barlow Bold"/>
                <a:sym typeface="Barlow Bold"/>
              </a:rPr>
              <a:t>2025-26 FAFSA Resources</a:t>
            </a:r>
          </a:p>
        </p:txBody>
      </p:sp>
      <p:grpSp>
        <p:nvGrpSpPr>
          <p:cNvPr id="5" name="Group 5"/>
          <p:cNvGrpSpPr/>
          <p:nvPr/>
        </p:nvGrpSpPr>
        <p:grpSpPr>
          <a:xfrm>
            <a:off x="0" y="1859783"/>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
        <p:nvSpPr>
          <p:cNvPr id="2" name="TextBox 1">
            <a:extLst>
              <a:ext uri="{FF2B5EF4-FFF2-40B4-BE49-F238E27FC236}">
                <a16:creationId xmlns:a16="http://schemas.microsoft.com/office/drawing/2014/main" id="{2627AC84-8509-4B8D-A7D5-43A518A17DD4}"/>
              </a:ext>
            </a:extLst>
          </p:cNvPr>
          <p:cNvSpPr txBox="1"/>
          <p:nvPr/>
        </p:nvSpPr>
        <p:spPr>
          <a:xfrm>
            <a:off x="1113692" y="2860464"/>
            <a:ext cx="15240000" cy="6801862"/>
          </a:xfrm>
          <a:prstGeom prst="rect">
            <a:avLst/>
          </a:prstGeom>
          <a:noFill/>
        </p:spPr>
        <p:txBody>
          <a:bodyPr wrap="square" rtlCol="0">
            <a:spAutoFit/>
          </a:bodyPr>
          <a:lstStyle/>
          <a:p>
            <a:r>
              <a:rPr lang="en-US" sz="4000" b="1" dirty="0"/>
              <a:t>Federal Student Aid Estimator: </a:t>
            </a:r>
          </a:p>
          <a:p>
            <a:r>
              <a:rPr lang="en-US" sz="4000" dirty="0"/>
              <a:t>Provides and estimate of the 2025-26 Student Aid Index (SAI) and Federal Pell Grant eligibility calculation </a:t>
            </a:r>
            <a:r>
              <a:rPr lang="en-US" sz="4000" dirty="0">
                <a:hlinkClick r:id="rId3"/>
              </a:rPr>
              <a:t>https://studentaid.gov/aid-estimator/</a:t>
            </a:r>
            <a:r>
              <a:rPr lang="en-US" sz="4000" dirty="0"/>
              <a:t> </a:t>
            </a:r>
          </a:p>
          <a:p>
            <a:endParaRPr lang="en-US" sz="4000" u="sng" dirty="0"/>
          </a:p>
          <a:p>
            <a:r>
              <a:rPr lang="en-US" sz="4000" b="1" dirty="0"/>
              <a:t>Standalone Parent Wizard Tool:</a:t>
            </a:r>
            <a:endParaRPr lang="en-US" sz="4000" dirty="0"/>
          </a:p>
          <a:p>
            <a:r>
              <a:rPr lang="en-US" sz="4000" dirty="0"/>
              <a:t>This stand-alone tool help students and families determine who will need to be provide contributor information on the 2025-26 FAFSA form prior to starting the application </a:t>
            </a:r>
            <a:r>
              <a:rPr lang="en-US" sz="4000" u="sng" dirty="0">
                <a:hlinkClick r:id="rId4"/>
              </a:rPr>
              <a:t>“Who Counts as a Parent on the 2025-26 FAFSA Form?”</a:t>
            </a:r>
            <a:endParaRPr lang="en-US" sz="4000" u="sng" dirty="0"/>
          </a:p>
          <a:p>
            <a:endParaRPr lang="en-US" dirty="0"/>
          </a:p>
          <a:p>
            <a:endParaRPr lang="en-US" dirty="0"/>
          </a:p>
        </p:txBody>
      </p:sp>
    </p:spTree>
    <p:extLst>
      <p:ext uri="{BB962C8B-B14F-4D97-AF65-F5344CB8AC3E}">
        <p14:creationId xmlns:p14="http://schemas.microsoft.com/office/powerpoint/2010/main" val="2138975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524000" y="169228"/>
            <a:ext cx="14859000" cy="1316386"/>
          </a:xfrm>
          <a:prstGeom prst="rect">
            <a:avLst/>
          </a:prstGeom>
        </p:spPr>
        <p:txBody>
          <a:bodyPr wrap="square" lIns="0" tIns="0" rIns="0" bIns="0" rtlCol="0" anchor="t">
            <a:spAutoFit/>
          </a:bodyPr>
          <a:lstStyle/>
          <a:p>
            <a:pPr algn="ctr">
              <a:lnSpc>
                <a:spcPts val="11479"/>
              </a:lnSpc>
            </a:pPr>
            <a:r>
              <a:rPr lang="en-US" sz="8199" b="1" dirty="0">
                <a:solidFill>
                  <a:srgbClr val="000000"/>
                </a:solidFill>
                <a:latin typeface="Barlow Bold"/>
                <a:ea typeface="Barlow Bold"/>
                <a:cs typeface="Barlow Bold"/>
                <a:sym typeface="Barlow Bold"/>
              </a:rPr>
              <a:t>2025-26 FAFSA Resources</a:t>
            </a:r>
          </a:p>
        </p:txBody>
      </p:sp>
      <p:grpSp>
        <p:nvGrpSpPr>
          <p:cNvPr id="5" name="Group 5"/>
          <p:cNvGrpSpPr/>
          <p:nvPr/>
        </p:nvGrpSpPr>
        <p:grpSpPr>
          <a:xfrm>
            <a:off x="0" y="1859783"/>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
        <p:nvSpPr>
          <p:cNvPr id="2" name="TextBox 1">
            <a:extLst>
              <a:ext uri="{FF2B5EF4-FFF2-40B4-BE49-F238E27FC236}">
                <a16:creationId xmlns:a16="http://schemas.microsoft.com/office/drawing/2014/main" id="{2627AC84-8509-4B8D-A7D5-43A518A17DD4}"/>
              </a:ext>
            </a:extLst>
          </p:cNvPr>
          <p:cNvSpPr txBox="1"/>
          <p:nvPr/>
        </p:nvSpPr>
        <p:spPr>
          <a:xfrm>
            <a:off x="1113692" y="2860464"/>
            <a:ext cx="15240000" cy="6186309"/>
          </a:xfrm>
          <a:prstGeom prst="rect">
            <a:avLst/>
          </a:prstGeom>
          <a:noFill/>
        </p:spPr>
        <p:txBody>
          <a:bodyPr wrap="square" rtlCol="0">
            <a:spAutoFit/>
          </a:bodyPr>
          <a:lstStyle/>
          <a:p>
            <a:r>
              <a:rPr lang="en-US" sz="4000" b="1" dirty="0"/>
              <a:t>Federal Student Aid YouTube Channel: FAFSA Videos</a:t>
            </a:r>
            <a:endParaRPr lang="en-US" sz="4000" dirty="0"/>
          </a:p>
          <a:p>
            <a:r>
              <a:rPr lang="en-US" sz="4000" dirty="0"/>
              <a:t>Updated videos to help students and families understand the importance of the FAFSA, who is a FAFSA contributor, and what happens after submitting the form  </a:t>
            </a:r>
            <a:r>
              <a:rPr lang="en-US" sz="4000" dirty="0">
                <a:hlinkClick r:id="rId3"/>
              </a:rPr>
              <a:t>videos to engage students and families</a:t>
            </a:r>
            <a:r>
              <a:rPr lang="en-US" sz="4000" dirty="0"/>
              <a:t>. </a:t>
            </a:r>
          </a:p>
          <a:p>
            <a:endParaRPr lang="en-US" sz="4000" dirty="0"/>
          </a:p>
          <a:p>
            <a:r>
              <a:rPr lang="en-US" sz="4000" b="1" dirty="0"/>
              <a:t>Financial Aid Toolkit: </a:t>
            </a:r>
            <a:r>
              <a:rPr lang="en-US" sz="4000" dirty="0"/>
              <a:t>Updated resources for school counselors, college access professionals, and mentors with information about the FAFSA </a:t>
            </a:r>
            <a:r>
              <a:rPr lang="en-US" sz="4000" dirty="0">
                <a:hlinkClick r:id="rId4"/>
              </a:rPr>
              <a:t>https://financialaidtoolkit.ed.gov/tk/</a:t>
            </a:r>
            <a:endParaRPr lang="en-US" sz="4000" dirty="0"/>
          </a:p>
          <a:p>
            <a:endParaRPr lang="en-US" sz="4000" dirty="0"/>
          </a:p>
          <a:p>
            <a:endParaRPr lang="en-US" dirty="0"/>
          </a:p>
          <a:p>
            <a:endParaRPr lang="en-US" dirty="0"/>
          </a:p>
        </p:txBody>
      </p:sp>
    </p:spTree>
    <p:extLst>
      <p:ext uri="{BB962C8B-B14F-4D97-AF65-F5344CB8AC3E}">
        <p14:creationId xmlns:p14="http://schemas.microsoft.com/office/powerpoint/2010/main" val="324301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524000" y="169228"/>
            <a:ext cx="14859000" cy="1316386"/>
          </a:xfrm>
          <a:prstGeom prst="rect">
            <a:avLst/>
          </a:prstGeom>
        </p:spPr>
        <p:txBody>
          <a:bodyPr wrap="square" lIns="0" tIns="0" rIns="0" bIns="0" rtlCol="0" anchor="t">
            <a:spAutoFit/>
          </a:bodyPr>
          <a:lstStyle/>
          <a:p>
            <a:pPr algn="ctr">
              <a:lnSpc>
                <a:spcPts val="11479"/>
              </a:lnSpc>
            </a:pPr>
            <a:r>
              <a:rPr lang="en-US" sz="8199" b="1" dirty="0">
                <a:solidFill>
                  <a:srgbClr val="000000"/>
                </a:solidFill>
                <a:latin typeface="Barlow Bold"/>
                <a:ea typeface="Barlow Bold"/>
                <a:cs typeface="Barlow Bold"/>
                <a:sym typeface="Barlow Bold"/>
              </a:rPr>
              <a:t>2025-26 FAFSA Resources</a:t>
            </a:r>
          </a:p>
        </p:txBody>
      </p:sp>
      <p:grpSp>
        <p:nvGrpSpPr>
          <p:cNvPr id="5" name="Group 5"/>
          <p:cNvGrpSpPr/>
          <p:nvPr/>
        </p:nvGrpSpPr>
        <p:grpSpPr>
          <a:xfrm>
            <a:off x="0" y="1859783"/>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
        <p:nvSpPr>
          <p:cNvPr id="2" name="TextBox 1">
            <a:extLst>
              <a:ext uri="{FF2B5EF4-FFF2-40B4-BE49-F238E27FC236}">
                <a16:creationId xmlns:a16="http://schemas.microsoft.com/office/drawing/2014/main" id="{2627AC84-8509-4B8D-A7D5-43A518A17DD4}"/>
              </a:ext>
            </a:extLst>
          </p:cNvPr>
          <p:cNvSpPr txBox="1"/>
          <p:nvPr/>
        </p:nvSpPr>
        <p:spPr>
          <a:xfrm>
            <a:off x="1113692" y="2860464"/>
            <a:ext cx="15240000" cy="4339650"/>
          </a:xfrm>
          <a:prstGeom prst="rect">
            <a:avLst/>
          </a:prstGeom>
          <a:noFill/>
        </p:spPr>
        <p:txBody>
          <a:bodyPr wrap="square" rtlCol="0">
            <a:spAutoFit/>
          </a:bodyPr>
          <a:lstStyle/>
          <a:p>
            <a:r>
              <a:rPr lang="en-US" sz="4000" b="1" dirty="0"/>
              <a:t>FAFSA Issue Alerts Page: </a:t>
            </a:r>
            <a:r>
              <a:rPr lang="en-US" sz="4000" dirty="0"/>
              <a:t>A list of known issues with the form updated in real-time as bugs are fixed in beta testing. </a:t>
            </a:r>
            <a:r>
              <a:rPr lang="en-US" sz="4000" dirty="0">
                <a:hlinkClick r:id="rId3"/>
              </a:rPr>
              <a:t>https://fsapartners.ed.gov/knowledge-center/topics/fafsa-simplification-information/fafsa-issue-alerts</a:t>
            </a:r>
            <a:r>
              <a:rPr lang="en-US" sz="4000" dirty="0"/>
              <a:t> </a:t>
            </a:r>
          </a:p>
          <a:p>
            <a:endParaRPr lang="en-US" sz="4000" dirty="0"/>
          </a:p>
          <a:p>
            <a:endParaRPr lang="en-US" sz="4000" dirty="0"/>
          </a:p>
          <a:p>
            <a:endParaRPr lang="en-US" dirty="0"/>
          </a:p>
          <a:p>
            <a:endParaRPr lang="en-US" dirty="0"/>
          </a:p>
        </p:txBody>
      </p:sp>
    </p:spTree>
    <p:extLst>
      <p:ext uri="{BB962C8B-B14F-4D97-AF65-F5344CB8AC3E}">
        <p14:creationId xmlns:p14="http://schemas.microsoft.com/office/powerpoint/2010/main" val="218820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524000" y="169228"/>
            <a:ext cx="14859000" cy="1290738"/>
          </a:xfrm>
          <a:prstGeom prst="rect">
            <a:avLst/>
          </a:prstGeom>
        </p:spPr>
        <p:txBody>
          <a:bodyPr wrap="square" lIns="0" tIns="0" rIns="0" bIns="0" rtlCol="0" anchor="t">
            <a:spAutoFit/>
          </a:bodyPr>
          <a:lstStyle/>
          <a:p>
            <a:pPr algn="ctr">
              <a:lnSpc>
                <a:spcPts val="11479"/>
              </a:lnSpc>
            </a:pPr>
            <a:r>
              <a:rPr lang="en-US" sz="7200" b="1" dirty="0">
                <a:solidFill>
                  <a:srgbClr val="000000"/>
                </a:solidFill>
                <a:latin typeface="Barlow Bold"/>
                <a:ea typeface="Barlow Bold"/>
                <a:cs typeface="Barlow Bold"/>
                <a:sym typeface="Barlow Bold"/>
              </a:rPr>
              <a:t>2025-26 FAFSA Completion Events</a:t>
            </a:r>
          </a:p>
        </p:txBody>
      </p:sp>
      <p:grpSp>
        <p:nvGrpSpPr>
          <p:cNvPr id="5" name="Group 5"/>
          <p:cNvGrpSpPr/>
          <p:nvPr/>
        </p:nvGrpSpPr>
        <p:grpSpPr>
          <a:xfrm>
            <a:off x="0" y="1492204"/>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
        <p:nvSpPr>
          <p:cNvPr id="2" name="TextBox 1">
            <a:extLst>
              <a:ext uri="{FF2B5EF4-FFF2-40B4-BE49-F238E27FC236}">
                <a16:creationId xmlns:a16="http://schemas.microsoft.com/office/drawing/2014/main" id="{2627AC84-8509-4B8D-A7D5-43A518A17DD4}"/>
              </a:ext>
            </a:extLst>
          </p:cNvPr>
          <p:cNvSpPr txBox="1"/>
          <p:nvPr/>
        </p:nvSpPr>
        <p:spPr>
          <a:xfrm>
            <a:off x="1131277" y="2348028"/>
            <a:ext cx="15240000" cy="6771084"/>
          </a:xfrm>
          <a:prstGeom prst="rect">
            <a:avLst/>
          </a:prstGeom>
          <a:noFill/>
        </p:spPr>
        <p:txBody>
          <a:bodyPr wrap="square" rtlCol="0">
            <a:spAutoFit/>
          </a:bodyPr>
          <a:lstStyle/>
          <a:p>
            <a:r>
              <a:rPr lang="en-US" sz="4000" b="1" dirty="0"/>
              <a:t>SUNY:</a:t>
            </a:r>
            <a:endParaRPr lang="en-US" sz="4000" dirty="0"/>
          </a:p>
          <a:p>
            <a:r>
              <a:rPr lang="en-US" sz="3200" dirty="0"/>
              <a:t>SUNY Financial Aid Sessions: </a:t>
            </a:r>
            <a:r>
              <a:rPr lang="en-US" sz="3200" u="sng" dirty="0">
                <a:hlinkClick r:id="rId3"/>
              </a:rPr>
              <a:t>https://www.suny.edu/attend/</a:t>
            </a:r>
            <a:endParaRPr lang="en-US" sz="3200" dirty="0"/>
          </a:p>
          <a:p>
            <a:r>
              <a:rPr lang="en-US" sz="3200" dirty="0"/>
              <a:t>SUNY FAFSA completion workshops here: </a:t>
            </a:r>
            <a:r>
              <a:rPr lang="en-US" sz="3200" u="sng" dirty="0">
                <a:hlinkClick r:id="rId4"/>
              </a:rPr>
              <a:t>https://engage.suny.edu/portal/fafsa_workshops</a:t>
            </a:r>
            <a:endParaRPr lang="en-US" sz="3200" dirty="0"/>
          </a:p>
          <a:p>
            <a:r>
              <a:rPr lang="en-US" sz="3200" dirty="0"/>
              <a:t>Next virtual FAFSA Completion Date: 02/11/2025 @ 6:00p.m.</a:t>
            </a:r>
          </a:p>
          <a:p>
            <a:endParaRPr lang="en-US" sz="4000" b="1" dirty="0"/>
          </a:p>
          <a:p>
            <a:r>
              <a:rPr lang="en-US" sz="4000" b="1" dirty="0"/>
              <a:t>CUNY: </a:t>
            </a:r>
          </a:p>
          <a:p>
            <a:r>
              <a:rPr lang="en-US" sz="3200" dirty="0"/>
              <a:t>CUNY FAFSA completion workshops (every Tuesday and Thursday) </a:t>
            </a:r>
            <a:r>
              <a:rPr lang="en-US" sz="3200" dirty="0">
                <a:hlinkClick r:id="rId5"/>
              </a:rPr>
              <a:t>https://events.cuny.edu/cec/virtual-fafsa-completion-event/</a:t>
            </a:r>
            <a:r>
              <a:rPr lang="en-US" sz="3200" dirty="0"/>
              <a:t> </a:t>
            </a:r>
          </a:p>
          <a:p>
            <a:r>
              <a:rPr lang="en-US" sz="3200" dirty="0"/>
              <a:t>Next Virtual FAFSA Completion Date: 06/30/2025 from 3:00p.m. to 5:00p.m.</a:t>
            </a:r>
          </a:p>
          <a:p>
            <a:endParaRPr lang="en-US" sz="3200" dirty="0"/>
          </a:p>
          <a:p>
            <a:r>
              <a:rPr lang="en-US" sz="4000" b="1" dirty="0"/>
              <a:t>New York State Higher Education Services Corporation (HESC): </a:t>
            </a:r>
            <a:r>
              <a:rPr lang="en-US" sz="3200" dirty="0">
                <a:hlinkClick r:id="rId6"/>
              </a:rPr>
              <a:t>https://hesc.ny.gov/get-help/find-event/event-calendar/?idfive_calendar_taxonomy_1=3</a:t>
            </a:r>
            <a:r>
              <a:rPr lang="en-US" sz="3200" dirty="0"/>
              <a:t> </a:t>
            </a:r>
          </a:p>
          <a:p>
            <a:endParaRPr lang="en-US" dirty="0"/>
          </a:p>
        </p:txBody>
      </p:sp>
    </p:spTree>
    <p:extLst>
      <p:ext uri="{BB962C8B-B14F-4D97-AF65-F5344CB8AC3E}">
        <p14:creationId xmlns:p14="http://schemas.microsoft.com/office/powerpoint/2010/main" val="183299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149898"/>
            <a:ext cx="16765602" cy="1656864"/>
          </a:xfrm>
          <a:prstGeom prst="rect">
            <a:avLst/>
          </a:prstGeom>
        </p:spPr>
        <p:txBody>
          <a:bodyPr lIns="0" tIns="0" rIns="0" bIns="0" rtlCol="0" anchor="t">
            <a:spAutoFit/>
          </a:bodyPr>
          <a:lstStyle/>
          <a:p>
            <a:pPr algn="ctr"/>
            <a:r>
              <a:rPr lang="en-US" sz="6600" dirty="0"/>
              <a:t>Thank you for attending!</a:t>
            </a:r>
          </a:p>
          <a:p>
            <a:pPr marL="888999" lvl="2" algn="just">
              <a:lnSpc>
                <a:spcPts val="5599"/>
              </a:lnSpc>
            </a:pPr>
            <a:endParaRPr lang="en-US" sz="3999" dirty="0">
              <a:solidFill>
                <a:srgbClr val="000000"/>
              </a:solidFill>
              <a:latin typeface="Barlow"/>
              <a:ea typeface="Barlow"/>
              <a:cs typeface="Barlow"/>
              <a:sym typeface="Barlow"/>
            </a:endParaRPr>
          </a:p>
        </p:txBody>
      </p:sp>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6944994" y="169228"/>
            <a:ext cx="4637405" cy="1316386"/>
          </a:xfrm>
          <a:prstGeom prst="rect">
            <a:avLst/>
          </a:prstGeom>
        </p:spPr>
        <p:txBody>
          <a:bodyPr wrap="square" lIns="0" tIns="0" rIns="0" bIns="0" rtlCol="0" anchor="t">
            <a:spAutoFit/>
          </a:bodyPr>
          <a:lstStyle/>
          <a:p>
            <a:pPr algn="ctr">
              <a:lnSpc>
                <a:spcPts val="11479"/>
              </a:lnSpc>
            </a:pPr>
            <a:r>
              <a:rPr lang="en-US" sz="8199" b="1" dirty="0">
                <a:solidFill>
                  <a:srgbClr val="000000"/>
                </a:solidFill>
                <a:latin typeface="Barlow Bold"/>
                <a:ea typeface="Barlow Bold"/>
                <a:cs typeface="Barlow Bold"/>
                <a:sym typeface="Barlow Bold"/>
              </a:rPr>
              <a:t>Questions</a:t>
            </a:r>
          </a:p>
        </p:txBody>
      </p:sp>
      <p:grpSp>
        <p:nvGrpSpPr>
          <p:cNvPr id="5" name="Group 5"/>
          <p:cNvGrpSpPr/>
          <p:nvPr/>
        </p:nvGrpSpPr>
        <p:grpSpPr>
          <a:xfrm>
            <a:off x="0" y="2057400"/>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Tree>
    <p:extLst>
      <p:ext uri="{BB962C8B-B14F-4D97-AF65-F5344CB8AC3E}">
        <p14:creationId xmlns:p14="http://schemas.microsoft.com/office/powerpoint/2010/main" val="294734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149898"/>
            <a:ext cx="16765602" cy="4924425"/>
          </a:xfrm>
          <a:prstGeom prst="rect">
            <a:avLst/>
          </a:prstGeom>
        </p:spPr>
        <p:txBody>
          <a:bodyPr lIns="0" tIns="0" rIns="0" bIns="0" rtlCol="0" anchor="t">
            <a:spAutoFit/>
          </a:bodyPr>
          <a:lstStyle/>
          <a:p>
            <a:pPr marL="571500" indent="-571500">
              <a:buFont typeface="Arial" panose="020B0604020202020204" pitchFamily="34" charset="0"/>
              <a:buChar char="•"/>
            </a:pPr>
            <a:r>
              <a:rPr lang="en-US" sz="4000" dirty="0"/>
              <a:t>FAFSA Timeline</a:t>
            </a:r>
          </a:p>
          <a:p>
            <a:pPr marL="571500" indent="-571500">
              <a:buFont typeface="Arial" panose="020B0604020202020204" pitchFamily="34" charset="0"/>
              <a:buChar char="•"/>
            </a:pPr>
            <a:r>
              <a:rPr lang="en-US" sz="4000" dirty="0"/>
              <a:t>Improvements​</a:t>
            </a:r>
          </a:p>
          <a:p>
            <a:pPr marL="571500" indent="-571500">
              <a:buFont typeface="Arial" panose="020B0604020202020204" pitchFamily="34" charset="0"/>
              <a:buChar char="•"/>
            </a:pPr>
            <a:r>
              <a:rPr lang="en-US" sz="4000" dirty="0"/>
              <a:t>Provisional Independent</a:t>
            </a:r>
          </a:p>
          <a:p>
            <a:pPr marL="571500" indent="-571500">
              <a:buFont typeface="Arial" panose="020B0604020202020204" pitchFamily="34" charset="0"/>
              <a:buChar char="•"/>
            </a:pPr>
            <a:r>
              <a:rPr lang="en-US" sz="4000" dirty="0"/>
              <a:t>FAFSA Status</a:t>
            </a:r>
          </a:p>
          <a:p>
            <a:pPr marL="571500" indent="-571500">
              <a:buFont typeface="Arial" panose="020B0604020202020204" pitchFamily="34" charset="0"/>
              <a:buChar char="•"/>
            </a:pPr>
            <a:r>
              <a:rPr lang="en-US" sz="4000" dirty="0"/>
              <a:t>Common Mistakes</a:t>
            </a:r>
          </a:p>
          <a:p>
            <a:pPr marL="571500" indent="-571500">
              <a:buFont typeface="Arial" panose="020B0604020202020204" pitchFamily="34" charset="0"/>
              <a:buChar char="•"/>
            </a:pPr>
            <a:r>
              <a:rPr lang="en-US" sz="4000" dirty="0"/>
              <a:t>Resources</a:t>
            </a:r>
          </a:p>
          <a:p>
            <a:pPr marL="571500" indent="-571500">
              <a:buFont typeface="Arial" panose="020B0604020202020204" pitchFamily="34" charset="0"/>
              <a:buChar char="•"/>
            </a:pPr>
            <a:r>
              <a:rPr lang="en-US" sz="4000" dirty="0"/>
              <a:t>Q &amp; A</a:t>
            </a:r>
          </a:p>
          <a:p>
            <a:pPr marL="571500" indent="-571500">
              <a:buFont typeface="Arial" panose="020B0604020202020204" pitchFamily="34" charset="0"/>
              <a:buChar char="•"/>
            </a:pPr>
            <a:endParaRPr lang="en-US" sz="4000" dirty="0"/>
          </a:p>
        </p:txBody>
      </p:sp>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509554" y="159703"/>
            <a:ext cx="15268892" cy="1282402"/>
          </a:xfrm>
          <a:prstGeom prst="rect">
            <a:avLst/>
          </a:prstGeom>
        </p:spPr>
        <p:txBody>
          <a:bodyPr lIns="0" tIns="0" rIns="0" bIns="0" rtlCol="0" anchor="t">
            <a:spAutoFit/>
          </a:bodyPr>
          <a:lstStyle/>
          <a:p>
            <a:pPr algn="ctr">
              <a:lnSpc>
                <a:spcPts val="11200"/>
              </a:lnSpc>
            </a:pPr>
            <a:r>
              <a:rPr lang="en-US" sz="8000" b="1" dirty="0">
                <a:solidFill>
                  <a:srgbClr val="000000"/>
                </a:solidFill>
                <a:latin typeface="Barlow Bold"/>
                <a:ea typeface="Barlow Bold"/>
                <a:cs typeface="Barlow Bold"/>
                <a:sym typeface="Barlow Bold"/>
              </a:rPr>
              <a:t>Topics</a:t>
            </a:r>
          </a:p>
        </p:txBody>
      </p:sp>
      <p:grpSp>
        <p:nvGrpSpPr>
          <p:cNvPr id="5" name="Group 5"/>
          <p:cNvGrpSpPr/>
          <p:nvPr/>
        </p:nvGrpSpPr>
        <p:grpSpPr>
          <a:xfrm>
            <a:off x="0" y="2057400"/>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pic>
        <p:nvPicPr>
          <p:cNvPr id="12" name="Picture 11">
            <a:extLst>
              <a:ext uri="{FF2B5EF4-FFF2-40B4-BE49-F238E27FC236}">
                <a16:creationId xmlns:a16="http://schemas.microsoft.com/office/drawing/2014/main" id="{47A883DB-FF31-9029-C518-C6671BE5B86C}"/>
              </a:ext>
            </a:extLst>
          </p:cNvPr>
          <p:cNvPicPr>
            <a:picLocks noChangeAspect="1"/>
          </p:cNvPicPr>
          <p:nvPr/>
        </p:nvPicPr>
        <p:blipFill>
          <a:blip r:embed="rId3"/>
          <a:stretch>
            <a:fillRect/>
          </a:stretch>
        </p:blipFill>
        <p:spPr>
          <a:xfrm>
            <a:off x="11772902" y="2903022"/>
            <a:ext cx="5486398" cy="36575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524000" y="169228"/>
            <a:ext cx="14859000" cy="1244571"/>
          </a:xfrm>
          <a:prstGeom prst="rect">
            <a:avLst/>
          </a:prstGeom>
        </p:spPr>
        <p:txBody>
          <a:bodyPr wrap="square" lIns="0" tIns="0" rIns="0" bIns="0" rtlCol="0" anchor="t">
            <a:spAutoFit/>
          </a:bodyPr>
          <a:lstStyle/>
          <a:p>
            <a:pPr algn="ctr">
              <a:lnSpc>
                <a:spcPts val="11479"/>
              </a:lnSpc>
            </a:pPr>
            <a:r>
              <a:rPr lang="en-US" sz="5400" b="1" dirty="0">
                <a:solidFill>
                  <a:srgbClr val="000000"/>
                </a:solidFill>
                <a:latin typeface="Barlow Bold"/>
                <a:ea typeface="Barlow Bold"/>
                <a:cs typeface="Barlow Bold"/>
                <a:sym typeface="Barlow Bold"/>
              </a:rPr>
              <a:t>Pause of Federal Financial Assistance Programs</a:t>
            </a:r>
          </a:p>
        </p:txBody>
      </p:sp>
      <p:grpSp>
        <p:nvGrpSpPr>
          <p:cNvPr id="5" name="Group 5"/>
          <p:cNvGrpSpPr/>
          <p:nvPr/>
        </p:nvGrpSpPr>
        <p:grpSpPr>
          <a:xfrm>
            <a:off x="0" y="1546317"/>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
        <p:nvSpPr>
          <p:cNvPr id="2" name="TextBox 1">
            <a:extLst>
              <a:ext uri="{FF2B5EF4-FFF2-40B4-BE49-F238E27FC236}">
                <a16:creationId xmlns:a16="http://schemas.microsoft.com/office/drawing/2014/main" id="{2627AC84-8509-4B8D-A7D5-43A518A17DD4}"/>
              </a:ext>
            </a:extLst>
          </p:cNvPr>
          <p:cNvSpPr txBox="1"/>
          <p:nvPr/>
        </p:nvSpPr>
        <p:spPr>
          <a:xfrm>
            <a:off x="1125415" y="2745902"/>
            <a:ext cx="15240000" cy="7786747"/>
          </a:xfrm>
          <a:prstGeom prst="rect">
            <a:avLst/>
          </a:prstGeom>
          <a:noFill/>
        </p:spPr>
        <p:txBody>
          <a:bodyPr wrap="square" rtlCol="0">
            <a:spAutoFit/>
          </a:bodyPr>
          <a:lstStyle/>
          <a:p>
            <a:r>
              <a:rPr lang="en-US" sz="3200" b="1" cap="all" dirty="0"/>
              <a:t>Posted Date: </a:t>
            </a:r>
            <a:r>
              <a:rPr lang="en-US" sz="3200" dirty="0"/>
              <a:t> </a:t>
            </a:r>
            <a:r>
              <a:rPr lang="en-US" sz="3200" b="1" dirty="0"/>
              <a:t>January 28, 2025</a:t>
            </a:r>
          </a:p>
          <a:p>
            <a:r>
              <a:rPr lang="en-US" sz="3200" b="1" cap="all" dirty="0"/>
              <a:t>Author: </a:t>
            </a:r>
            <a:r>
              <a:rPr lang="en-US" sz="3200" dirty="0"/>
              <a:t> </a:t>
            </a:r>
            <a:r>
              <a:rPr lang="en-US" sz="3200" b="1" dirty="0"/>
              <a:t>Federal Student Aid</a:t>
            </a:r>
          </a:p>
          <a:p>
            <a:r>
              <a:rPr lang="en-US" sz="3200" b="1" cap="all" dirty="0"/>
              <a:t>Electronic Announcement ID: </a:t>
            </a:r>
            <a:r>
              <a:rPr lang="en-US" sz="3200" dirty="0"/>
              <a:t> </a:t>
            </a:r>
            <a:r>
              <a:rPr lang="en-US" sz="3200" b="1" dirty="0"/>
              <a:t>GENERAL-25-09</a:t>
            </a:r>
          </a:p>
          <a:p>
            <a:r>
              <a:rPr lang="en-US" sz="3200" b="1" cap="all" dirty="0"/>
              <a:t>Subject: </a:t>
            </a:r>
            <a:r>
              <a:rPr lang="en-US" sz="3200" b="1" dirty="0"/>
              <a:t>Guidance Related to Temporary Pause of Federal Financial Assistance Programs</a:t>
            </a:r>
          </a:p>
          <a:p>
            <a:endParaRPr lang="en-US" sz="3200" dirty="0"/>
          </a:p>
          <a:p>
            <a:r>
              <a:rPr lang="en-US" sz="3200" dirty="0"/>
              <a:t>The U.S. Department of Education is currently reviewing the full impact of the memo issued by the Office of Management and Budget on Jan. 27, 2025, to temporarily pause federal financial assistance programs.</a:t>
            </a:r>
          </a:p>
          <a:p>
            <a:endParaRPr lang="en-US" sz="3200" dirty="0"/>
          </a:p>
          <a:p>
            <a:r>
              <a:rPr lang="en-US" sz="3200" dirty="0"/>
              <a:t>Per the memo, the pause does not impact “assistance received directly by individuals.” This includes </a:t>
            </a:r>
            <a:r>
              <a:rPr lang="en-US" sz="3200" i="1" dirty="0"/>
              <a:t>Title IV</a:t>
            </a:r>
            <a:r>
              <a:rPr lang="en-US" sz="3200" dirty="0"/>
              <a:t>, HEA funds, which are provided to individual students.</a:t>
            </a:r>
          </a:p>
          <a:p>
            <a:endParaRPr lang="en-US" sz="3200" dirty="0"/>
          </a:p>
          <a:p>
            <a:r>
              <a:rPr lang="en-US" sz="3200" dirty="0"/>
              <a:t>We will provide additional updates as they become available.</a:t>
            </a:r>
          </a:p>
          <a:p>
            <a:r>
              <a:rPr lang="en-US" sz="4800" dirty="0"/>
              <a:t> </a:t>
            </a:r>
            <a:endParaRPr lang="en-US" b="1" dirty="0"/>
          </a:p>
          <a:p>
            <a:endParaRPr lang="en-US" dirty="0"/>
          </a:p>
          <a:p>
            <a:endParaRPr lang="en-US" dirty="0"/>
          </a:p>
        </p:txBody>
      </p:sp>
    </p:spTree>
    <p:extLst>
      <p:ext uri="{BB962C8B-B14F-4D97-AF65-F5344CB8AC3E}">
        <p14:creationId xmlns:p14="http://schemas.microsoft.com/office/powerpoint/2010/main" val="251307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524000" y="169228"/>
            <a:ext cx="14859000" cy="1316386"/>
          </a:xfrm>
          <a:prstGeom prst="rect">
            <a:avLst/>
          </a:prstGeom>
        </p:spPr>
        <p:txBody>
          <a:bodyPr wrap="square" lIns="0" tIns="0" rIns="0" bIns="0" rtlCol="0" anchor="t">
            <a:spAutoFit/>
          </a:bodyPr>
          <a:lstStyle/>
          <a:p>
            <a:pPr algn="ctr">
              <a:lnSpc>
                <a:spcPts val="11479"/>
              </a:lnSpc>
            </a:pPr>
            <a:r>
              <a:rPr lang="en-US" sz="8199" b="1" dirty="0">
                <a:solidFill>
                  <a:srgbClr val="000000"/>
                </a:solidFill>
                <a:latin typeface="Barlow Bold"/>
                <a:ea typeface="Barlow Bold"/>
                <a:cs typeface="Barlow Bold"/>
                <a:sym typeface="Barlow Bold"/>
              </a:rPr>
              <a:t>2025-26 FAFSA TIMELINE</a:t>
            </a:r>
          </a:p>
        </p:txBody>
      </p:sp>
      <p:grpSp>
        <p:nvGrpSpPr>
          <p:cNvPr id="5" name="Group 5"/>
          <p:cNvGrpSpPr/>
          <p:nvPr/>
        </p:nvGrpSpPr>
        <p:grpSpPr>
          <a:xfrm>
            <a:off x="0" y="2057400"/>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
        <p:nvSpPr>
          <p:cNvPr id="2" name="TextBox 1">
            <a:extLst>
              <a:ext uri="{FF2B5EF4-FFF2-40B4-BE49-F238E27FC236}">
                <a16:creationId xmlns:a16="http://schemas.microsoft.com/office/drawing/2014/main" id="{2627AC84-8509-4B8D-A7D5-43A518A17DD4}"/>
              </a:ext>
            </a:extLst>
          </p:cNvPr>
          <p:cNvSpPr txBox="1"/>
          <p:nvPr/>
        </p:nvSpPr>
        <p:spPr>
          <a:xfrm>
            <a:off x="990600" y="3065490"/>
            <a:ext cx="15240000" cy="6555641"/>
          </a:xfrm>
          <a:prstGeom prst="rect">
            <a:avLst/>
          </a:prstGeom>
          <a:noFill/>
        </p:spPr>
        <p:txBody>
          <a:bodyPr wrap="square" rtlCol="0">
            <a:spAutoFit/>
          </a:bodyPr>
          <a:lstStyle/>
          <a:p>
            <a:r>
              <a:rPr lang="en-US" sz="4800" b="1" dirty="0"/>
              <a:t>Beta Testing</a:t>
            </a:r>
            <a:r>
              <a:rPr lang="en-US" sz="4800" dirty="0"/>
              <a:t>: On October 1, 2024 the Department of Education released the form to a limited group of students and schools in phases to identify and fix issues before full release. </a:t>
            </a:r>
          </a:p>
          <a:p>
            <a:r>
              <a:rPr lang="en-US" sz="4800" b="1" dirty="0"/>
              <a:t>Scheduled Date: </a:t>
            </a:r>
            <a:r>
              <a:rPr lang="en-US" sz="4800" dirty="0"/>
              <a:t>December 1, 2024</a:t>
            </a:r>
          </a:p>
          <a:p>
            <a:r>
              <a:rPr lang="en-US" sz="4800" b="1" dirty="0"/>
              <a:t>General Public: </a:t>
            </a:r>
            <a:r>
              <a:rPr lang="en-US" sz="4800" dirty="0"/>
              <a:t>2025-26 FAFSA opened to the general public on November 21, 2024</a:t>
            </a:r>
          </a:p>
          <a:p>
            <a:r>
              <a:rPr lang="en-US" sz="4800" dirty="0"/>
              <a:t> </a:t>
            </a:r>
            <a:endParaRPr lang="en-US" b="1" dirty="0"/>
          </a:p>
          <a:p>
            <a:endParaRPr lang="en-US" dirty="0"/>
          </a:p>
          <a:p>
            <a:endParaRPr lang="en-US" dirty="0"/>
          </a:p>
        </p:txBody>
      </p:sp>
    </p:spTree>
    <p:extLst>
      <p:ext uri="{BB962C8B-B14F-4D97-AF65-F5344CB8AC3E}">
        <p14:creationId xmlns:p14="http://schemas.microsoft.com/office/powerpoint/2010/main" val="312541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524000" y="169228"/>
            <a:ext cx="15849600" cy="1316386"/>
          </a:xfrm>
          <a:prstGeom prst="rect">
            <a:avLst/>
          </a:prstGeom>
        </p:spPr>
        <p:txBody>
          <a:bodyPr wrap="square" lIns="0" tIns="0" rIns="0" bIns="0" rtlCol="0" anchor="t">
            <a:spAutoFit/>
          </a:bodyPr>
          <a:lstStyle/>
          <a:p>
            <a:pPr algn="ctr">
              <a:lnSpc>
                <a:spcPts val="11479"/>
              </a:lnSpc>
            </a:pPr>
            <a:r>
              <a:rPr lang="en-US" sz="8199" b="1" dirty="0">
                <a:solidFill>
                  <a:srgbClr val="000000"/>
                </a:solidFill>
                <a:latin typeface="Barlow Bold"/>
                <a:ea typeface="Barlow Bold"/>
                <a:cs typeface="Barlow Bold"/>
                <a:sym typeface="Barlow Bold"/>
              </a:rPr>
              <a:t>2025-26 FAFSA - Improvements</a:t>
            </a:r>
          </a:p>
        </p:txBody>
      </p:sp>
      <p:grpSp>
        <p:nvGrpSpPr>
          <p:cNvPr id="5" name="Group 5"/>
          <p:cNvGrpSpPr/>
          <p:nvPr/>
        </p:nvGrpSpPr>
        <p:grpSpPr>
          <a:xfrm>
            <a:off x="0" y="2057400"/>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
        <p:nvSpPr>
          <p:cNvPr id="2" name="TextBox 1">
            <a:extLst>
              <a:ext uri="{FF2B5EF4-FFF2-40B4-BE49-F238E27FC236}">
                <a16:creationId xmlns:a16="http://schemas.microsoft.com/office/drawing/2014/main" id="{2627AC84-8509-4B8D-A7D5-43A518A17DD4}"/>
              </a:ext>
            </a:extLst>
          </p:cNvPr>
          <p:cNvSpPr txBox="1"/>
          <p:nvPr/>
        </p:nvSpPr>
        <p:spPr>
          <a:xfrm>
            <a:off x="990600" y="3065490"/>
            <a:ext cx="15240000" cy="1384995"/>
          </a:xfrm>
          <a:prstGeom prst="rect">
            <a:avLst/>
          </a:prstGeom>
          <a:noFill/>
        </p:spPr>
        <p:txBody>
          <a:bodyPr wrap="square" rtlCol="0">
            <a:spAutoFit/>
          </a:bodyPr>
          <a:lstStyle/>
          <a:p>
            <a:r>
              <a:rPr lang="en-US" sz="4800" dirty="0"/>
              <a:t> </a:t>
            </a:r>
            <a:endParaRPr lang="en-US" b="1" dirty="0"/>
          </a:p>
          <a:p>
            <a:endParaRPr lang="en-US" dirty="0"/>
          </a:p>
          <a:p>
            <a:endParaRPr lang="en-US" dirty="0"/>
          </a:p>
        </p:txBody>
      </p:sp>
      <p:sp>
        <p:nvSpPr>
          <p:cNvPr id="12" name="Rectangle 11">
            <a:extLst>
              <a:ext uri="{FF2B5EF4-FFF2-40B4-BE49-F238E27FC236}">
                <a16:creationId xmlns:a16="http://schemas.microsoft.com/office/drawing/2014/main" id="{5351C7CF-D848-4747-AFDA-A8E0ED83D3C1}"/>
              </a:ext>
            </a:extLst>
          </p:cNvPr>
          <p:cNvSpPr/>
          <p:nvPr/>
        </p:nvSpPr>
        <p:spPr>
          <a:xfrm>
            <a:off x="7893209" y="4958834"/>
            <a:ext cx="2501582" cy="369332"/>
          </a:xfrm>
          <a:prstGeom prst="rect">
            <a:avLst/>
          </a:prstGeom>
        </p:spPr>
        <p:txBody>
          <a:bodyPr wrap="none">
            <a:spAutoFit/>
          </a:bodyPr>
          <a:lstStyle/>
          <a:p>
            <a:r>
              <a:rPr lang="en-US" dirty="0"/>
              <a:t>Thank you for attending!</a:t>
            </a:r>
          </a:p>
        </p:txBody>
      </p:sp>
      <p:graphicFrame>
        <p:nvGraphicFramePr>
          <p:cNvPr id="13" name="Content Placeholder 6">
            <a:extLst>
              <a:ext uri="{FF2B5EF4-FFF2-40B4-BE49-F238E27FC236}">
                <a16:creationId xmlns:a16="http://schemas.microsoft.com/office/drawing/2014/main" id="{2845AC35-777D-4366-83BF-2C385D5A4050}"/>
              </a:ext>
            </a:extLst>
          </p:cNvPr>
          <p:cNvGraphicFramePr>
            <a:graphicFrameLocks/>
          </p:cNvGraphicFramePr>
          <p:nvPr>
            <p:extLst>
              <p:ext uri="{D42A27DB-BD31-4B8C-83A1-F6EECF244321}">
                <p14:modId xmlns:p14="http://schemas.microsoft.com/office/powerpoint/2010/main" val="801777935"/>
              </p:ext>
            </p:extLst>
          </p:nvPr>
        </p:nvGraphicFramePr>
        <p:xfrm>
          <a:off x="1524000" y="3058081"/>
          <a:ext cx="15773400" cy="5819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621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4A33D6D1-233C-4374-979C-E03A5DB7B528}"/>
              </a:ext>
            </a:extLst>
          </p:cNvPr>
          <p:cNvGrpSpPr/>
          <p:nvPr/>
        </p:nvGrpSpPr>
        <p:grpSpPr>
          <a:xfrm>
            <a:off x="0" y="1867809"/>
            <a:ext cx="18288000" cy="787671"/>
            <a:chOff x="0" y="0"/>
            <a:chExt cx="24384000" cy="1050228"/>
          </a:xfrm>
        </p:grpSpPr>
        <p:grpSp>
          <p:nvGrpSpPr>
            <p:cNvPr id="3" name="Group 6">
              <a:extLst>
                <a:ext uri="{FF2B5EF4-FFF2-40B4-BE49-F238E27FC236}">
                  <a16:creationId xmlns:a16="http://schemas.microsoft.com/office/drawing/2014/main" id="{63894134-0314-4963-ABF8-368437200321}"/>
                </a:ext>
              </a:extLst>
            </p:cNvPr>
            <p:cNvGrpSpPr/>
            <p:nvPr/>
          </p:nvGrpSpPr>
          <p:grpSpPr>
            <a:xfrm>
              <a:off x="0" y="0"/>
              <a:ext cx="24384000" cy="525114"/>
              <a:chOff x="0" y="0"/>
              <a:chExt cx="4816593" cy="103726"/>
            </a:xfrm>
          </p:grpSpPr>
          <p:sp>
            <p:nvSpPr>
              <p:cNvPr id="7" name="Freeform 7">
                <a:extLst>
                  <a:ext uri="{FF2B5EF4-FFF2-40B4-BE49-F238E27FC236}">
                    <a16:creationId xmlns:a16="http://schemas.microsoft.com/office/drawing/2014/main" id="{5FE94E85-3734-46AE-BEF6-0E1344ED0FCB}"/>
                  </a:ext>
                </a:extLst>
              </p:cNvPr>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a:extLst>
                  <a:ext uri="{FF2B5EF4-FFF2-40B4-BE49-F238E27FC236}">
                    <a16:creationId xmlns:a16="http://schemas.microsoft.com/office/drawing/2014/main" id="{CC833DB1-2C96-4539-AA45-240E7A96B4FD}"/>
                  </a:ext>
                </a:extLst>
              </p:cNvPr>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4" name="Group 9">
              <a:extLst>
                <a:ext uri="{FF2B5EF4-FFF2-40B4-BE49-F238E27FC236}">
                  <a16:creationId xmlns:a16="http://schemas.microsoft.com/office/drawing/2014/main" id="{8DC643D3-C380-47E0-9EDF-72A5FBDECDFC}"/>
                </a:ext>
              </a:extLst>
            </p:cNvPr>
            <p:cNvGrpSpPr/>
            <p:nvPr/>
          </p:nvGrpSpPr>
          <p:grpSpPr>
            <a:xfrm>
              <a:off x="0" y="525114"/>
              <a:ext cx="24384000" cy="525114"/>
              <a:chOff x="0" y="0"/>
              <a:chExt cx="4816593" cy="103726"/>
            </a:xfrm>
          </p:grpSpPr>
          <p:sp>
            <p:nvSpPr>
              <p:cNvPr id="5" name="Freeform 10">
                <a:extLst>
                  <a:ext uri="{FF2B5EF4-FFF2-40B4-BE49-F238E27FC236}">
                    <a16:creationId xmlns:a16="http://schemas.microsoft.com/office/drawing/2014/main" id="{06496A65-39A8-4A44-B55E-E710125078A2}"/>
                  </a:ext>
                </a:extLst>
              </p:cNvPr>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6" name="TextBox 11">
                <a:extLst>
                  <a:ext uri="{FF2B5EF4-FFF2-40B4-BE49-F238E27FC236}">
                    <a16:creationId xmlns:a16="http://schemas.microsoft.com/office/drawing/2014/main" id="{FDE9AC71-8827-47CB-9E92-F79C85A3E59A}"/>
                  </a:ext>
                </a:extLst>
              </p:cNvPr>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sp>
        <p:nvSpPr>
          <p:cNvPr id="9" name="Freeform 3">
            <a:extLst>
              <a:ext uri="{FF2B5EF4-FFF2-40B4-BE49-F238E27FC236}">
                <a16:creationId xmlns:a16="http://schemas.microsoft.com/office/drawing/2014/main" id="{9FD5FAD8-6964-4658-B825-35E32C7A8582}"/>
              </a:ext>
            </a:extLst>
          </p:cNvPr>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11" name="TextBox 4">
            <a:extLst>
              <a:ext uri="{FF2B5EF4-FFF2-40B4-BE49-F238E27FC236}">
                <a16:creationId xmlns:a16="http://schemas.microsoft.com/office/drawing/2014/main" id="{D89274E9-41AD-41C7-8C30-32C5F693DF79}"/>
              </a:ext>
            </a:extLst>
          </p:cNvPr>
          <p:cNvSpPr txBox="1"/>
          <p:nvPr/>
        </p:nvSpPr>
        <p:spPr>
          <a:xfrm>
            <a:off x="1219198" y="347178"/>
            <a:ext cx="15849600" cy="1316386"/>
          </a:xfrm>
          <a:prstGeom prst="rect">
            <a:avLst/>
          </a:prstGeom>
        </p:spPr>
        <p:txBody>
          <a:bodyPr wrap="square" lIns="0" tIns="0" rIns="0" bIns="0" rtlCol="0" anchor="t">
            <a:spAutoFit/>
          </a:bodyPr>
          <a:lstStyle/>
          <a:p>
            <a:pPr algn="ctr">
              <a:lnSpc>
                <a:spcPts val="11479"/>
              </a:lnSpc>
            </a:pPr>
            <a:r>
              <a:rPr lang="en-US" sz="8199" b="1" dirty="0">
                <a:solidFill>
                  <a:srgbClr val="000000"/>
                </a:solidFill>
                <a:latin typeface="Barlow Bold"/>
                <a:ea typeface="Barlow Bold"/>
                <a:cs typeface="Barlow Bold"/>
                <a:sym typeface="Barlow Bold"/>
              </a:rPr>
              <a:t>2025-26 FAFSA - Improvements</a:t>
            </a:r>
          </a:p>
        </p:txBody>
      </p:sp>
      <p:sp>
        <p:nvSpPr>
          <p:cNvPr id="12" name="TextBox 11">
            <a:extLst>
              <a:ext uri="{FF2B5EF4-FFF2-40B4-BE49-F238E27FC236}">
                <a16:creationId xmlns:a16="http://schemas.microsoft.com/office/drawing/2014/main" id="{C3C69BAE-22BF-4C90-826B-1E90E7D258CD}"/>
              </a:ext>
            </a:extLst>
          </p:cNvPr>
          <p:cNvSpPr txBox="1"/>
          <p:nvPr/>
        </p:nvSpPr>
        <p:spPr>
          <a:xfrm>
            <a:off x="571498" y="2655481"/>
            <a:ext cx="17716498" cy="6555641"/>
          </a:xfrm>
          <a:prstGeom prst="rect">
            <a:avLst/>
          </a:prstGeom>
          <a:noFill/>
        </p:spPr>
        <p:txBody>
          <a:bodyPr wrap="square" rtlCol="0">
            <a:spAutoFit/>
          </a:bodyPr>
          <a:lstStyle/>
          <a:p>
            <a:r>
              <a:rPr lang="en-US" sz="2800" dirty="0"/>
              <a:t>Parents without Social Security Number (SSN)</a:t>
            </a:r>
          </a:p>
          <a:p>
            <a:endParaRPr lang="en-US" sz="2800" dirty="0"/>
          </a:p>
          <a:p>
            <a:pPr fontAlgn="ctr"/>
            <a:r>
              <a:rPr lang="en-US" sz="2800" dirty="0"/>
              <a:t>How to create an FSA ID without an SSN </a:t>
            </a:r>
          </a:p>
          <a:p>
            <a:r>
              <a:rPr lang="en-US" sz="2800" dirty="0"/>
              <a:t>1. Go to StudentAid.gov</a:t>
            </a:r>
          </a:p>
          <a:p>
            <a:r>
              <a:rPr lang="en-US" sz="2800" dirty="0"/>
              <a:t>2. Enter your first name, middle initial, last name, and date of birth</a:t>
            </a:r>
          </a:p>
          <a:p>
            <a:r>
              <a:rPr lang="en-US" sz="2800" dirty="0"/>
              <a:t>3. Select the checkbox that says "I don't have a Social Security Number"</a:t>
            </a:r>
          </a:p>
          <a:p>
            <a:r>
              <a:rPr lang="en-US" sz="2800" dirty="0"/>
              <a:t>4. Create a username</a:t>
            </a:r>
          </a:p>
          <a:p>
            <a:r>
              <a:rPr lang="en-US" sz="2800" dirty="0"/>
              <a:t>5. Enter an active email address</a:t>
            </a:r>
          </a:p>
          <a:p>
            <a:r>
              <a:rPr lang="en-US" sz="2800" dirty="0"/>
              <a:t>6. Enter your permanent mailing address</a:t>
            </a:r>
          </a:p>
          <a:p>
            <a:r>
              <a:rPr lang="en-US" sz="2800" dirty="0"/>
              <a:t>7. Enter your mobile phone number</a:t>
            </a:r>
          </a:p>
          <a:p>
            <a:endParaRPr lang="en-US" sz="2800" dirty="0"/>
          </a:p>
          <a:p>
            <a:r>
              <a:rPr lang="en-US" sz="2800" dirty="0"/>
              <a:t>What to do if your parent doesn't have an SSN</a:t>
            </a:r>
          </a:p>
          <a:p>
            <a:pPr marL="285750" indent="-285750" fontAlgn="ctr">
              <a:buFont typeface="Arial" panose="020B0604020202020204" pitchFamily="34" charset="0"/>
              <a:buChar char="•"/>
            </a:pPr>
            <a:r>
              <a:rPr lang="en-US" sz="2800" dirty="0"/>
              <a:t>When inviting your parent to the FAFSA form, select the box that says they don't have an SSN </a:t>
            </a:r>
          </a:p>
          <a:p>
            <a:pPr marL="285750" indent="-285750" fontAlgn="ctr">
              <a:buFont typeface="Arial" panose="020B0604020202020204" pitchFamily="34" charset="0"/>
              <a:buChar char="•"/>
            </a:pPr>
            <a:r>
              <a:rPr lang="en-US" sz="2800" dirty="0"/>
              <a:t>If your parent has an Individual Taxpayer Identification Number (ITIN), add it to the FAFSA form </a:t>
            </a:r>
          </a:p>
          <a:p>
            <a:pPr marL="285750" indent="-285750">
              <a:buFont typeface="Arial" panose="020B0604020202020204" pitchFamily="34" charset="0"/>
              <a:buChar char="•"/>
            </a:pPr>
            <a:r>
              <a:rPr lang="en-US" sz="2800" dirty="0"/>
              <a:t>If your parent doesn't have an ITIN, leave that question blank </a:t>
            </a:r>
          </a:p>
        </p:txBody>
      </p:sp>
    </p:spTree>
    <p:extLst>
      <p:ext uri="{BB962C8B-B14F-4D97-AF65-F5344CB8AC3E}">
        <p14:creationId xmlns:p14="http://schemas.microsoft.com/office/powerpoint/2010/main" val="323922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295400" y="169228"/>
            <a:ext cx="15011399" cy="1259960"/>
          </a:xfrm>
          <a:prstGeom prst="rect">
            <a:avLst/>
          </a:prstGeom>
        </p:spPr>
        <p:txBody>
          <a:bodyPr wrap="square" lIns="0" tIns="0" rIns="0" bIns="0" rtlCol="0" anchor="t">
            <a:spAutoFit/>
          </a:bodyPr>
          <a:lstStyle/>
          <a:p>
            <a:pPr algn="ctr">
              <a:lnSpc>
                <a:spcPts val="11479"/>
              </a:lnSpc>
            </a:pPr>
            <a:r>
              <a:rPr lang="en-US" sz="6000" b="1" dirty="0">
                <a:solidFill>
                  <a:srgbClr val="000000"/>
                </a:solidFill>
                <a:latin typeface="Barlow Bold"/>
                <a:ea typeface="Barlow Bold"/>
                <a:cs typeface="Barlow Bold"/>
                <a:sym typeface="Barlow Bold"/>
              </a:rPr>
              <a:t>Student Personal Circumstances</a:t>
            </a:r>
          </a:p>
        </p:txBody>
      </p:sp>
      <p:grpSp>
        <p:nvGrpSpPr>
          <p:cNvPr id="5" name="Group 5"/>
          <p:cNvGrpSpPr/>
          <p:nvPr/>
        </p:nvGrpSpPr>
        <p:grpSpPr>
          <a:xfrm>
            <a:off x="0" y="1908040"/>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pic>
        <p:nvPicPr>
          <p:cNvPr id="2" name="Picture 1">
            <a:extLst>
              <a:ext uri="{FF2B5EF4-FFF2-40B4-BE49-F238E27FC236}">
                <a16:creationId xmlns:a16="http://schemas.microsoft.com/office/drawing/2014/main" id="{1B71ED1D-8009-42D4-A22C-E07B6F409CB0}"/>
              </a:ext>
            </a:extLst>
          </p:cNvPr>
          <p:cNvPicPr>
            <a:picLocks noChangeAspect="1"/>
          </p:cNvPicPr>
          <p:nvPr/>
        </p:nvPicPr>
        <p:blipFill>
          <a:blip r:embed="rId4"/>
          <a:stretch>
            <a:fillRect/>
          </a:stretch>
        </p:blipFill>
        <p:spPr>
          <a:xfrm>
            <a:off x="1295400" y="2695712"/>
            <a:ext cx="15849600" cy="52894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28700" y="159703"/>
            <a:ext cx="16573500" cy="1231106"/>
          </a:xfrm>
          <a:prstGeom prst="rect">
            <a:avLst/>
          </a:prstGeom>
        </p:spPr>
        <p:txBody>
          <a:bodyPr wrap="square" lIns="0" tIns="0" rIns="0" bIns="0" rtlCol="0" anchor="t">
            <a:spAutoFit/>
          </a:bodyPr>
          <a:lstStyle/>
          <a:p>
            <a:pPr algn="ctr">
              <a:lnSpc>
                <a:spcPts val="11200"/>
              </a:lnSpc>
            </a:pPr>
            <a:r>
              <a:rPr lang="en-US" sz="6000" b="1" dirty="0">
                <a:solidFill>
                  <a:srgbClr val="000000"/>
                </a:solidFill>
                <a:latin typeface="Barlow Bold"/>
                <a:ea typeface="Barlow Bold"/>
                <a:cs typeface="Barlow Bold"/>
                <a:sym typeface="Barlow Bold"/>
              </a:rPr>
              <a:t>Student Homelessness</a:t>
            </a:r>
          </a:p>
        </p:txBody>
      </p:sp>
      <p:grpSp>
        <p:nvGrpSpPr>
          <p:cNvPr id="5" name="Group 5"/>
          <p:cNvGrpSpPr/>
          <p:nvPr/>
        </p:nvGrpSpPr>
        <p:grpSpPr>
          <a:xfrm>
            <a:off x="0" y="2057400"/>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pic>
        <p:nvPicPr>
          <p:cNvPr id="2" name="Picture 1">
            <a:extLst>
              <a:ext uri="{FF2B5EF4-FFF2-40B4-BE49-F238E27FC236}">
                <a16:creationId xmlns:a16="http://schemas.microsoft.com/office/drawing/2014/main" id="{68062555-2E8E-4219-BA4C-9A71C86575F4}"/>
              </a:ext>
            </a:extLst>
          </p:cNvPr>
          <p:cNvPicPr>
            <a:picLocks noChangeAspect="1"/>
          </p:cNvPicPr>
          <p:nvPr/>
        </p:nvPicPr>
        <p:blipFill>
          <a:blip r:embed="rId3"/>
          <a:stretch>
            <a:fillRect/>
          </a:stretch>
        </p:blipFill>
        <p:spPr>
          <a:xfrm>
            <a:off x="1028700" y="3058081"/>
            <a:ext cx="15659100" cy="53523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283848" y="9121528"/>
            <a:ext cx="6255307" cy="999207"/>
          </a:xfrm>
          <a:custGeom>
            <a:avLst/>
            <a:gdLst/>
            <a:ahLst/>
            <a:cxnLst/>
            <a:rect l="l" t="t" r="r" b="b"/>
            <a:pathLst>
              <a:path w="6255307" h="999207">
                <a:moveTo>
                  <a:pt x="0" y="0"/>
                </a:moveTo>
                <a:lnTo>
                  <a:pt x="6255306" y="0"/>
                </a:lnTo>
                <a:lnTo>
                  <a:pt x="6255306" y="999206"/>
                </a:lnTo>
                <a:lnTo>
                  <a:pt x="0" y="99920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838200" y="159703"/>
            <a:ext cx="15011400" cy="1231106"/>
          </a:xfrm>
          <a:prstGeom prst="rect">
            <a:avLst/>
          </a:prstGeom>
        </p:spPr>
        <p:txBody>
          <a:bodyPr wrap="square" lIns="0" tIns="0" rIns="0" bIns="0" rtlCol="0" anchor="t">
            <a:spAutoFit/>
          </a:bodyPr>
          <a:lstStyle/>
          <a:p>
            <a:pPr algn="ctr">
              <a:lnSpc>
                <a:spcPts val="11200"/>
              </a:lnSpc>
            </a:pPr>
            <a:r>
              <a:rPr lang="en-US" sz="6000" b="1" dirty="0">
                <a:solidFill>
                  <a:srgbClr val="000000"/>
                </a:solidFill>
                <a:latin typeface="Barlow Bold"/>
                <a:ea typeface="Barlow Bold"/>
                <a:cs typeface="Barlow Bold"/>
                <a:sym typeface="Barlow Bold"/>
              </a:rPr>
              <a:t>Student Unusual Circumstances</a:t>
            </a:r>
          </a:p>
        </p:txBody>
      </p:sp>
      <p:grpSp>
        <p:nvGrpSpPr>
          <p:cNvPr id="5" name="Group 5"/>
          <p:cNvGrpSpPr/>
          <p:nvPr/>
        </p:nvGrpSpPr>
        <p:grpSpPr>
          <a:xfrm>
            <a:off x="0" y="2057400"/>
            <a:ext cx="18288000" cy="787671"/>
            <a:chOff x="0" y="0"/>
            <a:chExt cx="24384000" cy="1050228"/>
          </a:xfrm>
        </p:grpSpPr>
        <p:grpSp>
          <p:nvGrpSpPr>
            <p:cNvPr id="6" name="Group 6"/>
            <p:cNvGrpSpPr/>
            <p:nvPr/>
          </p:nvGrpSpPr>
          <p:grpSpPr>
            <a:xfrm>
              <a:off x="0" y="0"/>
              <a:ext cx="24384000" cy="525114"/>
              <a:chOff x="0" y="0"/>
              <a:chExt cx="4816593" cy="103726"/>
            </a:xfrm>
          </p:grpSpPr>
          <p:sp>
            <p:nvSpPr>
              <p:cNvPr id="7" name="Freeform 7"/>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003366"/>
              </a:solidFill>
            </p:spPr>
            <p:txBody>
              <a:bodyPr/>
              <a:lstStyle/>
              <a:p>
                <a:endParaRPr lang="en-US"/>
              </a:p>
            </p:txBody>
          </p:sp>
          <p:sp>
            <p:nvSpPr>
              <p:cNvPr id="8" name="TextBox 8"/>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525114"/>
              <a:ext cx="24384000" cy="525114"/>
              <a:chOff x="0" y="0"/>
              <a:chExt cx="4816593" cy="103726"/>
            </a:xfrm>
          </p:grpSpPr>
          <p:sp>
            <p:nvSpPr>
              <p:cNvPr id="10" name="Freeform 10"/>
              <p:cNvSpPr/>
              <p:nvPr/>
            </p:nvSpPr>
            <p:spPr>
              <a:xfrm>
                <a:off x="0" y="0"/>
                <a:ext cx="4816592" cy="103726"/>
              </a:xfrm>
              <a:custGeom>
                <a:avLst/>
                <a:gdLst/>
                <a:ahLst/>
                <a:cxnLst/>
                <a:rect l="l" t="t" r="r" b="b"/>
                <a:pathLst>
                  <a:path w="4816592" h="103726">
                    <a:moveTo>
                      <a:pt x="0" y="0"/>
                    </a:moveTo>
                    <a:lnTo>
                      <a:pt x="4816592" y="0"/>
                    </a:lnTo>
                    <a:lnTo>
                      <a:pt x="4816592" y="103726"/>
                    </a:lnTo>
                    <a:lnTo>
                      <a:pt x="0" y="103726"/>
                    </a:lnTo>
                    <a:close/>
                  </a:path>
                </a:pathLst>
              </a:custGeom>
              <a:solidFill>
                <a:srgbClr val="660000"/>
              </a:solidFill>
            </p:spPr>
            <p:txBody>
              <a:bodyPr/>
              <a:lstStyle/>
              <a:p>
                <a:endParaRPr lang="en-US"/>
              </a:p>
            </p:txBody>
          </p:sp>
          <p:sp>
            <p:nvSpPr>
              <p:cNvPr id="11" name="TextBox 11"/>
              <p:cNvSpPr txBox="1"/>
              <p:nvPr/>
            </p:nvSpPr>
            <p:spPr>
              <a:xfrm>
                <a:off x="0" y="-47625"/>
                <a:ext cx="4816593" cy="151351"/>
              </a:xfrm>
              <a:prstGeom prst="rect">
                <a:avLst/>
              </a:prstGeom>
            </p:spPr>
            <p:txBody>
              <a:bodyPr lIns="50800" tIns="50800" rIns="50800" bIns="50800" rtlCol="0" anchor="ctr"/>
              <a:lstStyle/>
              <a:p>
                <a:pPr algn="ctr">
                  <a:lnSpc>
                    <a:spcPts val="2659"/>
                  </a:lnSpc>
                </a:pPr>
                <a:endParaRPr/>
              </a:p>
            </p:txBody>
          </p:sp>
        </p:grpSp>
      </p:grpSp>
      <p:pic>
        <p:nvPicPr>
          <p:cNvPr id="2" name="Picture 1">
            <a:extLst>
              <a:ext uri="{FF2B5EF4-FFF2-40B4-BE49-F238E27FC236}">
                <a16:creationId xmlns:a16="http://schemas.microsoft.com/office/drawing/2014/main" id="{EA9C2C3F-635C-4E6E-94F6-291B7F54C38C}"/>
              </a:ext>
            </a:extLst>
          </p:cNvPr>
          <p:cNvPicPr>
            <a:picLocks noChangeAspect="1"/>
          </p:cNvPicPr>
          <p:nvPr/>
        </p:nvPicPr>
        <p:blipFill>
          <a:blip r:embed="rId3"/>
          <a:stretch>
            <a:fillRect/>
          </a:stretch>
        </p:blipFill>
        <p:spPr>
          <a:xfrm>
            <a:off x="838200" y="3058081"/>
            <a:ext cx="15011400" cy="535234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4 Powerpoint Template.potx [Read-Only]" id="{47ABE1E2-ED5D-47E0-860D-BDC319B56F11}" vid="{B7C93AC2-9FD0-4CA9-BEB2-51D92C533F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Financial Aid Overview_PROP Training_2025-26</Template>
  <TotalTime>207</TotalTime>
  <Words>1121</Words>
  <Application>Microsoft Office PowerPoint</Application>
  <PresentationFormat>Custom</PresentationFormat>
  <Paragraphs>114</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Barlow</vt:lpstr>
      <vt:lpstr>Barlow Bold</vt:lpstr>
      <vt:lpstr>Barlow Semi-Bold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Villaquiran, Lucila</dc:creator>
  <cp:lastModifiedBy>Amy Thompson</cp:lastModifiedBy>
  <cp:revision>22</cp:revision>
  <dcterms:created xsi:type="dcterms:W3CDTF">2025-01-16T18:49:42Z</dcterms:created>
  <dcterms:modified xsi:type="dcterms:W3CDTF">2025-01-30T13:44:08Z</dcterms:modified>
  <dc:identifier>DAGQesbaAg4</dc:identifier>
</cp:coreProperties>
</file>